
<file path=[Content_Types].xml><?xml version="1.0" encoding="utf-8"?>
<Types xmlns="http://schemas.openxmlformats.org/package/2006/content-types">
  <Default Extension="gif" ContentType="image/gif"/>
  <Default Extension="jpeg" ContentType="image/jpeg"/>
  <Default Extension="jpg" ContentType="image/jpeg"/>
  <Default Extension="medium"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257" r:id="rId2"/>
    <p:sldId id="2391" r:id="rId3"/>
    <p:sldId id="2327" r:id="rId4"/>
    <p:sldId id="2328" r:id="rId5"/>
    <p:sldId id="2299" r:id="rId6"/>
    <p:sldId id="2300" r:id="rId7"/>
    <p:sldId id="2301" r:id="rId8"/>
    <p:sldId id="2302" r:id="rId9"/>
    <p:sldId id="2389" r:id="rId10"/>
    <p:sldId id="2303" r:id="rId11"/>
    <p:sldId id="2288" r:id="rId12"/>
    <p:sldId id="2293" r:id="rId13"/>
    <p:sldId id="2331" r:id="rId14"/>
    <p:sldId id="2335" r:id="rId15"/>
    <p:sldId id="2343" r:id="rId16"/>
    <p:sldId id="2317" r:id="rId17"/>
    <p:sldId id="740" r:id="rId18"/>
    <p:sldId id="2346" r:id="rId19"/>
    <p:sldId id="2355" r:id="rId20"/>
    <p:sldId id="2354" r:id="rId21"/>
    <p:sldId id="394" r:id="rId22"/>
    <p:sldId id="2357" r:id="rId23"/>
    <p:sldId id="400" r:id="rId24"/>
    <p:sldId id="415" r:id="rId25"/>
    <p:sldId id="2359" r:id="rId26"/>
    <p:sldId id="2360" r:id="rId27"/>
    <p:sldId id="407" r:id="rId28"/>
    <p:sldId id="392" r:id="rId29"/>
    <p:sldId id="413" r:id="rId30"/>
    <p:sldId id="414" r:id="rId31"/>
    <p:sldId id="419" r:id="rId32"/>
    <p:sldId id="2392" r:id="rId33"/>
    <p:sldId id="2390" r:id="rId34"/>
    <p:sldId id="417" r:id="rId35"/>
    <p:sldId id="418" r:id="rId36"/>
    <p:sldId id="423" r:id="rId37"/>
    <p:sldId id="2310" r:id="rId38"/>
    <p:sldId id="2351" r:id="rId39"/>
    <p:sldId id="2352" r:id="rId40"/>
    <p:sldId id="2312" r:id="rId41"/>
    <p:sldId id="2349" r:id="rId42"/>
    <p:sldId id="2356" r:id="rId43"/>
    <p:sldId id="2371" r:id="rId44"/>
    <p:sldId id="2276" r:id="rId45"/>
    <p:sldId id="2277" r:id="rId46"/>
    <p:sldId id="2281" r:id="rId47"/>
    <p:sldId id="2280" r:id="rId48"/>
    <p:sldId id="2287" r:id="rId49"/>
    <p:sldId id="2290" r:id="rId50"/>
    <p:sldId id="2291" r:id="rId51"/>
    <p:sldId id="2297" r:id="rId52"/>
    <p:sldId id="2393" r:id="rId53"/>
    <p:sldId id="406" r:id="rId54"/>
    <p:sldId id="383" r:id="rId55"/>
    <p:sldId id="2384" r:id="rId56"/>
    <p:sldId id="388" r:id="rId57"/>
    <p:sldId id="2383" r:id="rId58"/>
    <p:sldId id="2388" r:id="rId59"/>
    <p:sldId id="385" r:id="rId60"/>
    <p:sldId id="2385" r:id="rId61"/>
    <p:sldId id="2386" r:id="rId62"/>
    <p:sldId id="2387" r:id="rId63"/>
    <p:sldId id="2394" r:id="rId64"/>
    <p:sldId id="661" r:id="rId65"/>
    <p:sldId id="664" r:id="rId66"/>
    <p:sldId id="668" r:id="rId67"/>
    <p:sldId id="674" r:id="rId68"/>
    <p:sldId id="671" r:id="rId69"/>
    <p:sldId id="463" r:id="rId70"/>
    <p:sldId id="468" r:id="rId71"/>
    <p:sldId id="469" r:id="rId72"/>
    <p:sldId id="470" r:id="rId73"/>
    <p:sldId id="676" r:id="rId74"/>
    <p:sldId id="662" r:id="rId75"/>
    <p:sldId id="681" r:id="rId76"/>
    <p:sldId id="682" r:id="rId77"/>
    <p:sldId id="679" r:id="rId78"/>
    <p:sldId id="685" r:id="rId79"/>
    <p:sldId id="684" r:id="rId80"/>
    <p:sldId id="686" r:id="rId81"/>
    <p:sldId id="683" r:id="rId82"/>
    <p:sldId id="687" r:id="rId83"/>
    <p:sldId id="678" r:id="rId84"/>
    <p:sldId id="688" r:id="rId85"/>
    <p:sldId id="695" r:id="rId86"/>
    <p:sldId id="2395" r:id="rId87"/>
    <p:sldId id="393" r:id="rId88"/>
    <p:sldId id="2373" r:id="rId89"/>
    <p:sldId id="386" r:id="rId90"/>
    <p:sldId id="389" r:id="rId91"/>
    <p:sldId id="396" r:id="rId92"/>
    <p:sldId id="395" r:id="rId93"/>
    <p:sldId id="397" r:id="rId94"/>
    <p:sldId id="2396" r:id="rId95"/>
    <p:sldId id="2325" r:id="rId9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55" autoAdjust="0"/>
    <p:restoredTop sz="97840" autoAdjust="0"/>
  </p:normalViewPr>
  <p:slideViewPr>
    <p:cSldViewPr snapToGrid="0" snapToObjects="1">
      <p:cViewPr varScale="1">
        <p:scale>
          <a:sx n="92" d="100"/>
          <a:sy n="92" d="100"/>
        </p:scale>
        <p:origin x="184" y="216"/>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04812702715063"/>
          <c:y val="0.13247921163311496"/>
          <c:w val="0.71588919655923944"/>
          <c:h val="0.67593517381572066"/>
        </c:manualLayout>
      </c:layout>
      <c:scatterChart>
        <c:scatterStyle val="lineMarker"/>
        <c:varyColors val="0"/>
        <c:ser>
          <c:idx val="0"/>
          <c:order val="0"/>
          <c:tx>
            <c:strRef>
              <c:f>Sheet1!$B$1</c:f>
              <c:strCache>
                <c:ptCount val="1"/>
                <c:pt idx="0">
                  <c:v>Resistance (Ω)</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Sheet1!$A$2:$A$242</c:f>
              <c:numCache>
                <c:formatCode>General</c:formatCode>
                <c:ptCount val="241"/>
                <c:pt idx="0">
                  <c:v>-40</c:v>
                </c:pt>
                <c:pt idx="1">
                  <c:v>-39</c:v>
                </c:pt>
                <c:pt idx="2">
                  <c:v>-38</c:v>
                </c:pt>
                <c:pt idx="3">
                  <c:v>-37</c:v>
                </c:pt>
                <c:pt idx="4">
                  <c:v>-36</c:v>
                </c:pt>
                <c:pt idx="5">
                  <c:v>-35</c:v>
                </c:pt>
                <c:pt idx="6">
                  <c:v>-34</c:v>
                </c:pt>
                <c:pt idx="7">
                  <c:v>-33</c:v>
                </c:pt>
                <c:pt idx="8">
                  <c:v>-32</c:v>
                </c:pt>
                <c:pt idx="9">
                  <c:v>-31</c:v>
                </c:pt>
                <c:pt idx="10">
                  <c:v>-30</c:v>
                </c:pt>
                <c:pt idx="11">
                  <c:v>-29</c:v>
                </c:pt>
                <c:pt idx="12">
                  <c:v>-28</c:v>
                </c:pt>
                <c:pt idx="13">
                  <c:v>-27</c:v>
                </c:pt>
                <c:pt idx="14">
                  <c:v>-26</c:v>
                </c:pt>
                <c:pt idx="15">
                  <c:v>-25</c:v>
                </c:pt>
                <c:pt idx="16">
                  <c:v>-24</c:v>
                </c:pt>
                <c:pt idx="17">
                  <c:v>-23</c:v>
                </c:pt>
                <c:pt idx="18">
                  <c:v>-22</c:v>
                </c:pt>
                <c:pt idx="19">
                  <c:v>-21</c:v>
                </c:pt>
                <c:pt idx="20">
                  <c:v>-20</c:v>
                </c:pt>
                <c:pt idx="21">
                  <c:v>-19</c:v>
                </c:pt>
                <c:pt idx="22">
                  <c:v>-18</c:v>
                </c:pt>
                <c:pt idx="23">
                  <c:v>-17</c:v>
                </c:pt>
                <c:pt idx="24">
                  <c:v>-16</c:v>
                </c:pt>
                <c:pt idx="25">
                  <c:v>-15</c:v>
                </c:pt>
                <c:pt idx="26">
                  <c:v>-14</c:v>
                </c:pt>
                <c:pt idx="27">
                  <c:v>-13</c:v>
                </c:pt>
                <c:pt idx="28">
                  <c:v>-12</c:v>
                </c:pt>
                <c:pt idx="29">
                  <c:v>-11</c:v>
                </c:pt>
                <c:pt idx="30">
                  <c:v>-10</c:v>
                </c:pt>
                <c:pt idx="31">
                  <c:v>-9</c:v>
                </c:pt>
                <c:pt idx="32">
                  <c:v>-8</c:v>
                </c:pt>
                <c:pt idx="33">
                  <c:v>-7</c:v>
                </c:pt>
                <c:pt idx="34">
                  <c:v>-6</c:v>
                </c:pt>
                <c:pt idx="35">
                  <c:v>-5</c:v>
                </c:pt>
                <c:pt idx="36">
                  <c:v>-4</c:v>
                </c:pt>
                <c:pt idx="37">
                  <c:v>-3</c:v>
                </c:pt>
                <c:pt idx="38">
                  <c:v>-2</c:v>
                </c:pt>
                <c:pt idx="39">
                  <c:v>-1</c:v>
                </c:pt>
                <c:pt idx="40">
                  <c:v>0</c:v>
                </c:pt>
                <c:pt idx="41">
                  <c:v>1</c:v>
                </c:pt>
                <c:pt idx="42">
                  <c:v>2</c:v>
                </c:pt>
                <c:pt idx="43">
                  <c:v>3</c:v>
                </c:pt>
                <c:pt idx="44">
                  <c:v>4</c:v>
                </c:pt>
                <c:pt idx="45">
                  <c:v>5</c:v>
                </c:pt>
                <c:pt idx="46">
                  <c:v>6</c:v>
                </c:pt>
                <c:pt idx="47">
                  <c:v>7</c:v>
                </c:pt>
                <c:pt idx="48">
                  <c:v>8</c:v>
                </c:pt>
                <c:pt idx="49">
                  <c:v>9</c:v>
                </c:pt>
                <c:pt idx="50">
                  <c:v>10</c:v>
                </c:pt>
                <c:pt idx="51">
                  <c:v>11</c:v>
                </c:pt>
                <c:pt idx="52">
                  <c:v>12</c:v>
                </c:pt>
                <c:pt idx="53">
                  <c:v>13</c:v>
                </c:pt>
                <c:pt idx="54">
                  <c:v>14</c:v>
                </c:pt>
                <c:pt idx="55">
                  <c:v>15</c:v>
                </c:pt>
                <c:pt idx="56">
                  <c:v>16</c:v>
                </c:pt>
                <c:pt idx="57">
                  <c:v>17</c:v>
                </c:pt>
                <c:pt idx="58">
                  <c:v>18</c:v>
                </c:pt>
                <c:pt idx="59">
                  <c:v>19</c:v>
                </c:pt>
                <c:pt idx="60">
                  <c:v>20</c:v>
                </c:pt>
                <c:pt idx="61">
                  <c:v>21</c:v>
                </c:pt>
                <c:pt idx="62">
                  <c:v>22</c:v>
                </c:pt>
                <c:pt idx="63">
                  <c:v>23</c:v>
                </c:pt>
                <c:pt idx="64">
                  <c:v>24</c:v>
                </c:pt>
                <c:pt idx="65">
                  <c:v>25</c:v>
                </c:pt>
                <c:pt idx="66">
                  <c:v>26</c:v>
                </c:pt>
                <c:pt idx="67">
                  <c:v>27</c:v>
                </c:pt>
                <c:pt idx="68">
                  <c:v>28</c:v>
                </c:pt>
                <c:pt idx="69">
                  <c:v>29</c:v>
                </c:pt>
                <c:pt idx="70">
                  <c:v>30</c:v>
                </c:pt>
                <c:pt idx="71">
                  <c:v>31</c:v>
                </c:pt>
                <c:pt idx="72">
                  <c:v>32</c:v>
                </c:pt>
                <c:pt idx="73">
                  <c:v>33</c:v>
                </c:pt>
                <c:pt idx="74">
                  <c:v>34</c:v>
                </c:pt>
                <c:pt idx="75">
                  <c:v>35</c:v>
                </c:pt>
                <c:pt idx="76">
                  <c:v>36</c:v>
                </c:pt>
                <c:pt idx="77">
                  <c:v>37</c:v>
                </c:pt>
                <c:pt idx="78">
                  <c:v>38</c:v>
                </c:pt>
                <c:pt idx="79">
                  <c:v>39</c:v>
                </c:pt>
                <c:pt idx="80">
                  <c:v>40</c:v>
                </c:pt>
                <c:pt idx="81">
                  <c:v>41</c:v>
                </c:pt>
                <c:pt idx="82">
                  <c:v>42</c:v>
                </c:pt>
                <c:pt idx="83">
                  <c:v>43</c:v>
                </c:pt>
                <c:pt idx="84">
                  <c:v>44</c:v>
                </c:pt>
                <c:pt idx="85">
                  <c:v>45</c:v>
                </c:pt>
                <c:pt idx="86">
                  <c:v>46</c:v>
                </c:pt>
                <c:pt idx="87">
                  <c:v>47</c:v>
                </c:pt>
                <c:pt idx="88">
                  <c:v>48</c:v>
                </c:pt>
                <c:pt idx="89">
                  <c:v>49</c:v>
                </c:pt>
                <c:pt idx="90">
                  <c:v>50</c:v>
                </c:pt>
                <c:pt idx="91">
                  <c:v>51</c:v>
                </c:pt>
                <c:pt idx="92">
                  <c:v>52</c:v>
                </c:pt>
                <c:pt idx="93">
                  <c:v>53</c:v>
                </c:pt>
                <c:pt idx="94">
                  <c:v>54</c:v>
                </c:pt>
                <c:pt idx="95">
                  <c:v>55</c:v>
                </c:pt>
                <c:pt idx="96">
                  <c:v>56</c:v>
                </c:pt>
                <c:pt idx="97">
                  <c:v>57</c:v>
                </c:pt>
                <c:pt idx="98">
                  <c:v>58</c:v>
                </c:pt>
                <c:pt idx="99">
                  <c:v>59</c:v>
                </c:pt>
                <c:pt idx="100">
                  <c:v>60</c:v>
                </c:pt>
                <c:pt idx="101">
                  <c:v>61</c:v>
                </c:pt>
                <c:pt idx="102">
                  <c:v>62</c:v>
                </c:pt>
                <c:pt idx="103">
                  <c:v>63</c:v>
                </c:pt>
                <c:pt idx="104">
                  <c:v>64</c:v>
                </c:pt>
                <c:pt idx="105">
                  <c:v>65</c:v>
                </c:pt>
                <c:pt idx="106">
                  <c:v>66</c:v>
                </c:pt>
                <c:pt idx="107">
                  <c:v>67</c:v>
                </c:pt>
                <c:pt idx="108">
                  <c:v>68</c:v>
                </c:pt>
                <c:pt idx="109">
                  <c:v>69</c:v>
                </c:pt>
                <c:pt idx="110">
                  <c:v>70</c:v>
                </c:pt>
                <c:pt idx="111">
                  <c:v>71</c:v>
                </c:pt>
                <c:pt idx="112">
                  <c:v>72</c:v>
                </c:pt>
                <c:pt idx="113">
                  <c:v>73</c:v>
                </c:pt>
                <c:pt idx="114">
                  <c:v>74</c:v>
                </c:pt>
                <c:pt idx="115">
                  <c:v>75</c:v>
                </c:pt>
                <c:pt idx="116">
                  <c:v>76</c:v>
                </c:pt>
                <c:pt idx="117">
                  <c:v>77</c:v>
                </c:pt>
                <c:pt idx="118">
                  <c:v>78</c:v>
                </c:pt>
                <c:pt idx="119">
                  <c:v>79</c:v>
                </c:pt>
                <c:pt idx="120">
                  <c:v>80</c:v>
                </c:pt>
                <c:pt idx="121">
                  <c:v>81</c:v>
                </c:pt>
                <c:pt idx="122">
                  <c:v>82</c:v>
                </c:pt>
                <c:pt idx="123">
                  <c:v>83</c:v>
                </c:pt>
                <c:pt idx="124">
                  <c:v>84</c:v>
                </c:pt>
                <c:pt idx="125">
                  <c:v>85</c:v>
                </c:pt>
                <c:pt idx="126">
                  <c:v>86</c:v>
                </c:pt>
                <c:pt idx="127">
                  <c:v>87</c:v>
                </c:pt>
                <c:pt idx="128">
                  <c:v>88</c:v>
                </c:pt>
                <c:pt idx="129">
                  <c:v>89</c:v>
                </c:pt>
                <c:pt idx="130">
                  <c:v>90</c:v>
                </c:pt>
                <c:pt idx="131">
                  <c:v>91</c:v>
                </c:pt>
                <c:pt idx="132">
                  <c:v>92</c:v>
                </c:pt>
                <c:pt idx="133">
                  <c:v>93</c:v>
                </c:pt>
                <c:pt idx="134">
                  <c:v>94</c:v>
                </c:pt>
                <c:pt idx="135">
                  <c:v>95</c:v>
                </c:pt>
                <c:pt idx="136">
                  <c:v>96</c:v>
                </c:pt>
                <c:pt idx="137">
                  <c:v>97</c:v>
                </c:pt>
                <c:pt idx="138">
                  <c:v>98</c:v>
                </c:pt>
                <c:pt idx="139">
                  <c:v>99</c:v>
                </c:pt>
                <c:pt idx="140">
                  <c:v>100</c:v>
                </c:pt>
                <c:pt idx="141">
                  <c:v>101</c:v>
                </c:pt>
                <c:pt idx="142">
                  <c:v>102</c:v>
                </c:pt>
                <c:pt idx="143">
                  <c:v>103</c:v>
                </c:pt>
                <c:pt idx="144">
                  <c:v>104</c:v>
                </c:pt>
                <c:pt idx="145">
                  <c:v>105</c:v>
                </c:pt>
                <c:pt idx="146">
                  <c:v>106</c:v>
                </c:pt>
                <c:pt idx="147">
                  <c:v>107</c:v>
                </c:pt>
                <c:pt idx="148">
                  <c:v>108</c:v>
                </c:pt>
                <c:pt idx="149">
                  <c:v>109</c:v>
                </c:pt>
                <c:pt idx="150">
                  <c:v>110</c:v>
                </c:pt>
                <c:pt idx="151">
                  <c:v>111</c:v>
                </c:pt>
                <c:pt idx="152">
                  <c:v>112</c:v>
                </c:pt>
                <c:pt idx="153">
                  <c:v>113</c:v>
                </c:pt>
                <c:pt idx="154">
                  <c:v>114</c:v>
                </c:pt>
                <c:pt idx="155">
                  <c:v>115</c:v>
                </c:pt>
                <c:pt idx="156">
                  <c:v>116</c:v>
                </c:pt>
                <c:pt idx="157">
                  <c:v>117</c:v>
                </c:pt>
                <c:pt idx="158">
                  <c:v>118</c:v>
                </c:pt>
                <c:pt idx="159">
                  <c:v>119</c:v>
                </c:pt>
                <c:pt idx="160">
                  <c:v>120</c:v>
                </c:pt>
                <c:pt idx="161">
                  <c:v>121</c:v>
                </c:pt>
                <c:pt idx="162">
                  <c:v>122</c:v>
                </c:pt>
                <c:pt idx="163">
                  <c:v>123</c:v>
                </c:pt>
                <c:pt idx="164">
                  <c:v>124</c:v>
                </c:pt>
                <c:pt idx="165">
                  <c:v>125</c:v>
                </c:pt>
                <c:pt idx="166">
                  <c:v>126</c:v>
                </c:pt>
                <c:pt idx="167">
                  <c:v>127</c:v>
                </c:pt>
                <c:pt idx="168">
                  <c:v>128</c:v>
                </c:pt>
                <c:pt idx="169">
                  <c:v>129</c:v>
                </c:pt>
                <c:pt idx="170">
                  <c:v>130</c:v>
                </c:pt>
                <c:pt idx="171">
                  <c:v>131</c:v>
                </c:pt>
                <c:pt idx="172">
                  <c:v>132</c:v>
                </c:pt>
                <c:pt idx="173">
                  <c:v>133</c:v>
                </c:pt>
                <c:pt idx="174">
                  <c:v>134</c:v>
                </c:pt>
                <c:pt idx="175">
                  <c:v>135</c:v>
                </c:pt>
                <c:pt idx="176">
                  <c:v>136</c:v>
                </c:pt>
                <c:pt idx="177">
                  <c:v>137</c:v>
                </c:pt>
                <c:pt idx="178">
                  <c:v>138</c:v>
                </c:pt>
                <c:pt idx="179">
                  <c:v>139</c:v>
                </c:pt>
                <c:pt idx="180">
                  <c:v>140</c:v>
                </c:pt>
                <c:pt idx="181">
                  <c:v>141</c:v>
                </c:pt>
                <c:pt idx="182">
                  <c:v>142</c:v>
                </c:pt>
                <c:pt idx="183">
                  <c:v>143</c:v>
                </c:pt>
                <c:pt idx="184">
                  <c:v>144</c:v>
                </c:pt>
                <c:pt idx="185">
                  <c:v>145</c:v>
                </c:pt>
                <c:pt idx="186">
                  <c:v>146</c:v>
                </c:pt>
                <c:pt idx="187">
                  <c:v>147</c:v>
                </c:pt>
                <c:pt idx="188">
                  <c:v>148</c:v>
                </c:pt>
                <c:pt idx="189">
                  <c:v>149</c:v>
                </c:pt>
                <c:pt idx="190">
                  <c:v>150</c:v>
                </c:pt>
                <c:pt idx="191">
                  <c:v>151</c:v>
                </c:pt>
                <c:pt idx="192">
                  <c:v>152</c:v>
                </c:pt>
                <c:pt idx="193">
                  <c:v>153</c:v>
                </c:pt>
                <c:pt idx="194">
                  <c:v>154</c:v>
                </c:pt>
                <c:pt idx="195">
                  <c:v>155</c:v>
                </c:pt>
                <c:pt idx="196">
                  <c:v>156</c:v>
                </c:pt>
                <c:pt idx="197">
                  <c:v>157</c:v>
                </c:pt>
                <c:pt idx="198">
                  <c:v>158</c:v>
                </c:pt>
                <c:pt idx="199">
                  <c:v>159</c:v>
                </c:pt>
                <c:pt idx="200">
                  <c:v>160</c:v>
                </c:pt>
                <c:pt idx="201">
                  <c:v>161</c:v>
                </c:pt>
                <c:pt idx="202">
                  <c:v>162</c:v>
                </c:pt>
                <c:pt idx="203">
                  <c:v>163</c:v>
                </c:pt>
                <c:pt idx="204">
                  <c:v>164</c:v>
                </c:pt>
                <c:pt idx="205">
                  <c:v>165</c:v>
                </c:pt>
                <c:pt idx="206">
                  <c:v>166</c:v>
                </c:pt>
                <c:pt idx="207">
                  <c:v>167</c:v>
                </c:pt>
                <c:pt idx="208">
                  <c:v>168</c:v>
                </c:pt>
                <c:pt idx="209">
                  <c:v>169</c:v>
                </c:pt>
                <c:pt idx="210">
                  <c:v>170</c:v>
                </c:pt>
                <c:pt idx="211">
                  <c:v>171</c:v>
                </c:pt>
                <c:pt idx="212">
                  <c:v>172</c:v>
                </c:pt>
                <c:pt idx="213">
                  <c:v>173</c:v>
                </c:pt>
                <c:pt idx="214">
                  <c:v>174</c:v>
                </c:pt>
                <c:pt idx="215">
                  <c:v>175</c:v>
                </c:pt>
                <c:pt idx="216">
                  <c:v>176</c:v>
                </c:pt>
                <c:pt idx="217">
                  <c:v>177</c:v>
                </c:pt>
                <c:pt idx="218">
                  <c:v>178</c:v>
                </c:pt>
                <c:pt idx="219">
                  <c:v>179</c:v>
                </c:pt>
                <c:pt idx="220">
                  <c:v>180</c:v>
                </c:pt>
                <c:pt idx="221">
                  <c:v>181</c:v>
                </c:pt>
                <c:pt idx="222">
                  <c:v>182</c:v>
                </c:pt>
                <c:pt idx="223">
                  <c:v>183</c:v>
                </c:pt>
                <c:pt idx="224">
                  <c:v>184</c:v>
                </c:pt>
                <c:pt idx="225">
                  <c:v>185</c:v>
                </c:pt>
                <c:pt idx="226">
                  <c:v>186</c:v>
                </c:pt>
                <c:pt idx="227">
                  <c:v>187</c:v>
                </c:pt>
                <c:pt idx="228">
                  <c:v>188</c:v>
                </c:pt>
                <c:pt idx="229">
                  <c:v>189</c:v>
                </c:pt>
                <c:pt idx="230">
                  <c:v>190</c:v>
                </c:pt>
                <c:pt idx="231">
                  <c:v>191</c:v>
                </c:pt>
                <c:pt idx="232">
                  <c:v>192</c:v>
                </c:pt>
                <c:pt idx="233">
                  <c:v>193</c:v>
                </c:pt>
                <c:pt idx="234">
                  <c:v>194</c:v>
                </c:pt>
                <c:pt idx="235">
                  <c:v>195</c:v>
                </c:pt>
                <c:pt idx="236">
                  <c:v>196</c:v>
                </c:pt>
                <c:pt idx="237">
                  <c:v>197</c:v>
                </c:pt>
                <c:pt idx="238">
                  <c:v>198</c:v>
                </c:pt>
                <c:pt idx="239">
                  <c:v>199</c:v>
                </c:pt>
                <c:pt idx="240">
                  <c:v>200</c:v>
                </c:pt>
              </c:numCache>
            </c:numRef>
          </c:xVal>
          <c:yVal>
            <c:numRef>
              <c:f>Sheet1!$B$2:$B$242</c:f>
              <c:numCache>
                <c:formatCode>General</c:formatCode>
                <c:ptCount val="241"/>
                <c:pt idx="0">
                  <c:v>277.2</c:v>
                </c:pt>
                <c:pt idx="1">
                  <c:v>263.60000000000002</c:v>
                </c:pt>
                <c:pt idx="2">
                  <c:v>250.1</c:v>
                </c:pt>
                <c:pt idx="3">
                  <c:v>236.8</c:v>
                </c:pt>
                <c:pt idx="4">
                  <c:v>224</c:v>
                </c:pt>
                <c:pt idx="5">
                  <c:v>211.5</c:v>
                </c:pt>
                <c:pt idx="6">
                  <c:v>199.6</c:v>
                </c:pt>
                <c:pt idx="7">
                  <c:v>188.1</c:v>
                </c:pt>
                <c:pt idx="8">
                  <c:v>177.3</c:v>
                </c:pt>
                <c:pt idx="9">
                  <c:v>167</c:v>
                </c:pt>
                <c:pt idx="10">
                  <c:v>157.19999999999999</c:v>
                </c:pt>
                <c:pt idx="11">
                  <c:v>148.1</c:v>
                </c:pt>
                <c:pt idx="12">
                  <c:v>139.4</c:v>
                </c:pt>
                <c:pt idx="13">
                  <c:v>131.30000000000001</c:v>
                </c:pt>
                <c:pt idx="14">
                  <c:v>123.7</c:v>
                </c:pt>
                <c:pt idx="15">
                  <c:v>116.6</c:v>
                </c:pt>
                <c:pt idx="16">
                  <c:v>110</c:v>
                </c:pt>
                <c:pt idx="17">
                  <c:v>103.7</c:v>
                </c:pt>
                <c:pt idx="18">
                  <c:v>97.9</c:v>
                </c:pt>
                <c:pt idx="19">
                  <c:v>92.5</c:v>
                </c:pt>
                <c:pt idx="20">
                  <c:v>87.43</c:v>
                </c:pt>
                <c:pt idx="21">
                  <c:v>82.79</c:v>
                </c:pt>
                <c:pt idx="22">
                  <c:v>78.44</c:v>
                </c:pt>
                <c:pt idx="23">
                  <c:v>74.36</c:v>
                </c:pt>
                <c:pt idx="24">
                  <c:v>70.53</c:v>
                </c:pt>
                <c:pt idx="25">
                  <c:v>66.92</c:v>
                </c:pt>
                <c:pt idx="26">
                  <c:v>63.54</c:v>
                </c:pt>
                <c:pt idx="27">
                  <c:v>60.34</c:v>
                </c:pt>
                <c:pt idx="28">
                  <c:v>57.33</c:v>
                </c:pt>
                <c:pt idx="29">
                  <c:v>54.5</c:v>
                </c:pt>
                <c:pt idx="30">
                  <c:v>51.82</c:v>
                </c:pt>
                <c:pt idx="31">
                  <c:v>49.28</c:v>
                </c:pt>
                <c:pt idx="32">
                  <c:v>46.89</c:v>
                </c:pt>
                <c:pt idx="33">
                  <c:v>44.62</c:v>
                </c:pt>
                <c:pt idx="34">
                  <c:v>42.48</c:v>
                </c:pt>
                <c:pt idx="35">
                  <c:v>40.450000000000003</c:v>
                </c:pt>
                <c:pt idx="36">
                  <c:v>38.53</c:v>
                </c:pt>
                <c:pt idx="37">
                  <c:v>36.700000000000003</c:v>
                </c:pt>
                <c:pt idx="38">
                  <c:v>34.97</c:v>
                </c:pt>
                <c:pt idx="39">
                  <c:v>33.33</c:v>
                </c:pt>
                <c:pt idx="40">
                  <c:v>31.77</c:v>
                </c:pt>
                <c:pt idx="41">
                  <c:v>30.25</c:v>
                </c:pt>
                <c:pt idx="42">
                  <c:v>28.82</c:v>
                </c:pt>
                <c:pt idx="43">
                  <c:v>27.45</c:v>
                </c:pt>
                <c:pt idx="44">
                  <c:v>26.16</c:v>
                </c:pt>
                <c:pt idx="45">
                  <c:v>24.94</c:v>
                </c:pt>
                <c:pt idx="46">
                  <c:v>23.77</c:v>
                </c:pt>
                <c:pt idx="47">
                  <c:v>22.67</c:v>
                </c:pt>
                <c:pt idx="48">
                  <c:v>21.62</c:v>
                </c:pt>
                <c:pt idx="49">
                  <c:v>20.63</c:v>
                </c:pt>
                <c:pt idx="50">
                  <c:v>19.68</c:v>
                </c:pt>
                <c:pt idx="51">
                  <c:v>18.78</c:v>
                </c:pt>
                <c:pt idx="52">
                  <c:v>17.93</c:v>
                </c:pt>
                <c:pt idx="53">
                  <c:v>17.12</c:v>
                </c:pt>
                <c:pt idx="54">
                  <c:v>16.350000000000001</c:v>
                </c:pt>
                <c:pt idx="55">
                  <c:v>15.62</c:v>
                </c:pt>
                <c:pt idx="56">
                  <c:v>14.93</c:v>
                </c:pt>
                <c:pt idx="57">
                  <c:v>14.26</c:v>
                </c:pt>
                <c:pt idx="58">
                  <c:v>13.63</c:v>
                </c:pt>
                <c:pt idx="59">
                  <c:v>13.04</c:v>
                </c:pt>
                <c:pt idx="60">
                  <c:v>12.47</c:v>
                </c:pt>
                <c:pt idx="61">
                  <c:v>11.92</c:v>
                </c:pt>
                <c:pt idx="62">
                  <c:v>11.41</c:v>
                </c:pt>
                <c:pt idx="63">
                  <c:v>10.91</c:v>
                </c:pt>
                <c:pt idx="64">
                  <c:v>10.45</c:v>
                </c:pt>
                <c:pt idx="65">
                  <c:v>10</c:v>
                </c:pt>
                <c:pt idx="66">
                  <c:v>9.5749999999999993</c:v>
                </c:pt>
                <c:pt idx="67">
                  <c:v>9.17</c:v>
                </c:pt>
                <c:pt idx="68">
                  <c:v>8.7840000000000007</c:v>
                </c:pt>
                <c:pt idx="69">
                  <c:v>8.4160000000000004</c:v>
                </c:pt>
                <c:pt idx="70">
                  <c:v>8.0640000000000001</c:v>
                </c:pt>
                <c:pt idx="71">
                  <c:v>7.73</c:v>
                </c:pt>
                <c:pt idx="72">
                  <c:v>7.41</c:v>
                </c:pt>
                <c:pt idx="73">
                  <c:v>7.1059999999999999</c:v>
                </c:pt>
                <c:pt idx="74">
                  <c:v>6.8150000000000004</c:v>
                </c:pt>
                <c:pt idx="75">
                  <c:v>6.5380000000000003</c:v>
                </c:pt>
                <c:pt idx="76">
                  <c:v>6.2729999999999997</c:v>
                </c:pt>
                <c:pt idx="77">
                  <c:v>6.02</c:v>
                </c:pt>
                <c:pt idx="78">
                  <c:v>5.7779999999999996</c:v>
                </c:pt>
                <c:pt idx="79">
                  <c:v>5.548</c:v>
                </c:pt>
                <c:pt idx="80">
                  <c:v>5.327</c:v>
                </c:pt>
                <c:pt idx="81">
                  <c:v>5.117</c:v>
                </c:pt>
                <c:pt idx="82">
                  <c:v>4.915</c:v>
                </c:pt>
                <c:pt idx="83">
                  <c:v>4.7229999999999999</c:v>
                </c:pt>
                <c:pt idx="84">
                  <c:v>4.5389999999999997</c:v>
                </c:pt>
                <c:pt idx="85">
                  <c:v>4.3630000000000004</c:v>
                </c:pt>
                <c:pt idx="86">
                  <c:v>4.1950000000000003</c:v>
                </c:pt>
                <c:pt idx="87">
                  <c:v>4.0339999999999998</c:v>
                </c:pt>
                <c:pt idx="88">
                  <c:v>3.88</c:v>
                </c:pt>
                <c:pt idx="89">
                  <c:v>3.7330000000000001</c:v>
                </c:pt>
                <c:pt idx="90">
                  <c:v>3.5920000000000001</c:v>
                </c:pt>
                <c:pt idx="91">
                  <c:v>3.4569999999999999</c:v>
                </c:pt>
                <c:pt idx="92">
                  <c:v>3.3279999999999998</c:v>
                </c:pt>
                <c:pt idx="93">
                  <c:v>3.2040000000000002</c:v>
                </c:pt>
                <c:pt idx="94">
                  <c:v>3.0859999999999999</c:v>
                </c:pt>
                <c:pt idx="95">
                  <c:v>2.972</c:v>
                </c:pt>
                <c:pt idx="96">
                  <c:v>2.863</c:v>
                </c:pt>
                <c:pt idx="97">
                  <c:v>2.7589999999999999</c:v>
                </c:pt>
                <c:pt idx="98">
                  <c:v>2.6589999999999998</c:v>
                </c:pt>
                <c:pt idx="99">
                  <c:v>2.5640000000000001</c:v>
                </c:pt>
                <c:pt idx="100">
                  <c:v>2.472</c:v>
                </c:pt>
                <c:pt idx="101">
                  <c:v>2.3839999999999999</c:v>
                </c:pt>
                <c:pt idx="102">
                  <c:v>2.2989999999999999</c:v>
                </c:pt>
                <c:pt idx="103">
                  <c:v>2.218</c:v>
                </c:pt>
                <c:pt idx="104">
                  <c:v>2.141</c:v>
                </c:pt>
                <c:pt idx="105">
                  <c:v>2.0659999999999998</c:v>
                </c:pt>
                <c:pt idx="106">
                  <c:v>1.994</c:v>
                </c:pt>
                <c:pt idx="107">
                  <c:v>1.9259999999999999</c:v>
                </c:pt>
                <c:pt idx="108">
                  <c:v>1.86</c:v>
                </c:pt>
                <c:pt idx="109">
                  <c:v>1.796</c:v>
                </c:pt>
                <c:pt idx="110">
                  <c:v>1.7350000000000001</c:v>
                </c:pt>
                <c:pt idx="111">
                  <c:v>1.677</c:v>
                </c:pt>
                <c:pt idx="112">
                  <c:v>1.621</c:v>
                </c:pt>
                <c:pt idx="113">
                  <c:v>1.5669999999999999</c:v>
                </c:pt>
                <c:pt idx="114">
                  <c:v>1.5149999999999999</c:v>
                </c:pt>
                <c:pt idx="115">
                  <c:v>1.4650000000000001</c:v>
                </c:pt>
                <c:pt idx="116">
                  <c:v>1.417</c:v>
                </c:pt>
                <c:pt idx="117">
                  <c:v>1.371</c:v>
                </c:pt>
                <c:pt idx="118">
                  <c:v>1.3260000000000001</c:v>
                </c:pt>
                <c:pt idx="119">
                  <c:v>1.284</c:v>
                </c:pt>
                <c:pt idx="120">
                  <c:v>1.2430000000000001</c:v>
                </c:pt>
                <c:pt idx="121">
                  <c:v>1.2030000000000001</c:v>
                </c:pt>
                <c:pt idx="122">
                  <c:v>1.165</c:v>
                </c:pt>
                <c:pt idx="123">
                  <c:v>1.1279999999999999</c:v>
                </c:pt>
                <c:pt idx="124">
                  <c:v>1.093</c:v>
                </c:pt>
                <c:pt idx="125">
                  <c:v>1.0589999999999999</c:v>
                </c:pt>
                <c:pt idx="126">
                  <c:v>1.0269999999999999</c:v>
                </c:pt>
                <c:pt idx="127">
                  <c:v>0.99550000000000005</c:v>
                </c:pt>
                <c:pt idx="128">
                  <c:v>0.96540000000000004</c:v>
                </c:pt>
                <c:pt idx="129">
                  <c:v>0.93630000000000002</c:v>
                </c:pt>
                <c:pt idx="130">
                  <c:v>0.9083</c:v>
                </c:pt>
                <c:pt idx="131">
                  <c:v>0.88119999999999998</c:v>
                </c:pt>
                <c:pt idx="132">
                  <c:v>0.85499999999999998</c:v>
                </c:pt>
                <c:pt idx="133">
                  <c:v>0.82969999999999999</c:v>
                </c:pt>
                <c:pt idx="134">
                  <c:v>0.80520000000000003</c:v>
                </c:pt>
                <c:pt idx="135">
                  <c:v>0.78159999999999996</c:v>
                </c:pt>
                <c:pt idx="136">
                  <c:v>0.75870000000000004</c:v>
                </c:pt>
                <c:pt idx="137">
                  <c:v>0.73660000000000003</c:v>
                </c:pt>
                <c:pt idx="138">
                  <c:v>0.71519999999999995</c:v>
                </c:pt>
                <c:pt idx="139">
                  <c:v>0.69450000000000001</c:v>
                </c:pt>
                <c:pt idx="140">
                  <c:v>0.6744</c:v>
                </c:pt>
                <c:pt idx="141">
                  <c:v>0.65580000000000005</c:v>
                </c:pt>
                <c:pt idx="142">
                  <c:v>0.63759999999999994</c:v>
                </c:pt>
                <c:pt idx="143">
                  <c:v>0.61990000000000001</c:v>
                </c:pt>
                <c:pt idx="144">
                  <c:v>0.60260000000000002</c:v>
                </c:pt>
                <c:pt idx="145">
                  <c:v>0.58579999999999999</c:v>
                </c:pt>
                <c:pt idx="146">
                  <c:v>0.56940000000000002</c:v>
                </c:pt>
                <c:pt idx="147">
                  <c:v>0.55349999999999999</c:v>
                </c:pt>
                <c:pt idx="148">
                  <c:v>0.53800000000000003</c:v>
                </c:pt>
                <c:pt idx="149">
                  <c:v>0.52290000000000003</c:v>
                </c:pt>
                <c:pt idx="150">
                  <c:v>0.50829999999999997</c:v>
                </c:pt>
                <c:pt idx="151">
                  <c:v>0.49409999999999998</c:v>
                </c:pt>
                <c:pt idx="152">
                  <c:v>0.4803</c:v>
                </c:pt>
                <c:pt idx="153">
                  <c:v>0.46689999999999998</c:v>
                </c:pt>
                <c:pt idx="154">
                  <c:v>0.45390000000000003</c:v>
                </c:pt>
                <c:pt idx="155">
                  <c:v>0.44119999999999998</c:v>
                </c:pt>
                <c:pt idx="156">
                  <c:v>0.42899999999999999</c:v>
                </c:pt>
                <c:pt idx="157">
                  <c:v>0.41710000000000003</c:v>
                </c:pt>
                <c:pt idx="158">
                  <c:v>0.40550000000000003</c:v>
                </c:pt>
                <c:pt idx="159">
                  <c:v>0.39439999999999997</c:v>
                </c:pt>
                <c:pt idx="160">
                  <c:v>0.38350000000000001</c:v>
                </c:pt>
                <c:pt idx="161">
                  <c:v>0.373</c:v>
                </c:pt>
                <c:pt idx="162">
                  <c:v>0.36280000000000001</c:v>
                </c:pt>
                <c:pt idx="163">
                  <c:v>0.35299999999999998</c:v>
                </c:pt>
                <c:pt idx="164">
                  <c:v>0.34339999999999998</c:v>
                </c:pt>
                <c:pt idx="165">
                  <c:v>0.33410000000000001</c:v>
                </c:pt>
                <c:pt idx="166">
                  <c:v>0.32529999999999998</c:v>
                </c:pt>
                <c:pt idx="167">
                  <c:v>0.31669999999999998</c:v>
                </c:pt>
                <c:pt idx="168">
                  <c:v>0.30830000000000002</c:v>
                </c:pt>
                <c:pt idx="169">
                  <c:v>0.30020000000000002</c:v>
                </c:pt>
                <c:pt idx="170">
                  <c:v>0.29239999999999999</c:v>
                </c:pt>
                <c:pt idx="171">
                  <c:v>0.2848</c:v>
                </c:pt>
                <c:pt idx="172">
                  <c:v>0.27739999999999998</c:v>
                </c:pt>
                <c:pt idx="173">
                  <c:v>0.2702</c:v>
                </c:pt>
                <c:pt idx="174">
                  <c:v>0.26329999999999998</c:v>
                </c:pt>
                <c:pt idx="175">
                  <c:v>0.25650000000000001</c:v>
                </c:pt>
                <c:pt idx="176">
                  <c:v>0.25</c:v>
                </c:pt>
                <c:pt idx="177">
                  <c:v>0.2437</c:v>
                </c:pt>
                <c:pt idx="178">
                  <c:v>0.23749999999999999</c:v>
                </c:pt>
                <c:pt idx="179">
                  <c:v>0.2316</c:v>
                </c:pt>
                <c:pt idx="180">
                  <c:v>0.2258</c:v>
                </c:pt>
                <c:pt idx="181">
                  <c:v>0.22020000000000001</c:v>
                </c:pt>
                <c:pt idx="182">
                  <c:v>0.21479999999999999</c:v>
                </c:pt>
                <c:pt idx="183">
                  <c:v>0.20949999999999999</c:v>
                </c:pt>
                <c:pt idx="184">
                  <c:v>0.2044</c:v>
                </c:pt>
                <c:pt idx="185">
                  <c:v>0.19939999999999999</c:v>
                </c:pt>
                <c:pt idx="186">
                  <c:v>0.1946</c:v>
                </c:pt>
                <c:pt idx="187">
                  <c:v>0.19</c:v>
                </c:pt>
                <c:pt idx="188">
                  <c:v>0.1855</c:v>
                </c:pt>
                <c:pt idx="189">
                  <c:v>0.18110000000000001</c:v>
                </c:pt>
                <c:pt idx="190">
                  <c:v>0.1769</c:v>
                </c:pt>
                <c:pt idx="191">
                  <c:v>0.17280000000000001</c:v>
                </c:pt>
                <c:pt idx="192">
                  <c:v>0.16880000000000001</c:v>
                </c:pt>
                <c:pt idx="193">
                  <c:v>0.16500000000000001</c:v>
                </c:pt>
                <c:pt idx="194">
                  <c:v>0.16120000000000001</c:v>
                </c:pt>
                <c:pt idx="195">
                  <c:v>0.15759999999999999</c:v>
                </c:pt>
                <c:pt idx="196">
                  <c:v>0.15409999999999999</c:v>
                </c:pt>
                <c:pt idx="197">
                  <c:v>0.1507</c:v>
                </c:pt>
                <c:pt idx="198">
                  <c:v>0.1474</c:v>
                </c:pt>
                <c:pt idx="199">
                  <c:v>0.14410000000000001</c:v>
                </c:pt>
                <c:pt idx="200">
                  <c:v>0.14099999999999999</c:v>
                </c:pt>
                <c:pt idx="201">
                  <c:v>0.13789999999999999</c:v>
                </c:pt>
                <c:pt idx="202">
                  <c:v>0.13500000000000001</c:v>
                </c:pt>
                <c:pt idx="203">
                  <c:v>0.1321</c:v>
                </c:pt>
                <c:pt idx="204">
                  <c:v>0.1293</c:v>
                </c:pt>
                <c:pt idx="205">
                  <c:v>0.1265</c:v>
                </c:pt>
                <c:pt idx="206">
                  <c:v>0.1239</c:v>
                </c:pt>
                <c:pt idx="207">
                  <c:v>0.12130000000000001</c:v>
                </c:pt>
                <c:pt idx="208">
                  <c:v>0.1187</c:v>
                </c:pt>
                <c:pt idx="209">
                  <c:v>0.1163</c:v>
                </c:pt>
                <c:pt idx="210">
                  <c:v>0.1139</c:v>
                </c:pt>
                <c:pt idx="211">
                  <c:v>0.1115</c:v>
                </c:pt>
                <c:pt idx="212">
                  <c:v>0.10920000000000001</c:v>
                </c:pt>
                <c:pt idx="213">
                  <c:v>0.107</c:v>
                </c:pt>
                <c:pt idx="214">
                  <c:v>0.1048</c:v>
                </c:pt>
                <c:pt idx="215">
                  <c:v>0.1027</c:v>
                </c:pt>
                <c:pt idx="216">
                  <c:v>0.10059999999999999</c:v>
                </c:pt>
                <c:pt idx="217">
                  <c:v>9.8599999999999993E-2</c:v>
                </c:pt>
                <c:pt idx="218">
                  <c:v>9.6600000000000005E-2</c:v>
                </c:pt>
                <c:pt idx="219">
                  <c:v>9.4700000000000006E-2</c:v>
                </c:pt>
                <c:pt idx="220">
                  <c:v>9.2799999999999994E-2</c:v>
                </c:pt>
                <c:pt idx="221">
                  <c:v>9.0899999999999995E-2</c:v>
                </c:pt>
                <c:pt idx="222">
                  <c:v>8.9099999999999999E-2</c:v>
                </c:pt>
                <c:pt idx="223">
                  <c:v>8.7300000000000003E-2</c:v>
                </c:pt>
                <c:pt idx="224">
                  <c:v>8.5599999999999996E-2</c:v>
                </c:pt>
                <c:pt idx="225">
                  <c:v>8.3900000000000002E-2</c:v>
                </c:pt>
                <c:pt idx="226">
                  <c:v>8.2199999999999995E-2</c:v>
                </c:pt>
                <c:pt idx="227">
                  <c:v>8.0600000000000005E-2</c:v>
                </c:pt>
                <c:pt idx="228">
                  <c:v>7.9000000000000001E-2</c:v>
                </c:pt>
                <c:pt idx="229">
                  <c:v>7.7399999999999997E-2</c:v>
                </c:pt>
                <c:pt idx="230">
                  <c:v>7.5899999999999995E-2</c:v>
                </c:pt>
                <c:pt idx="231">
                  <c:v>7.4300000000000005E-2</c:v>
                </c:pt>
                <c:pt idx="232">
                  <c:v>7.2900000000000006E-2</c:v>
                </c:pt>
                <c:pt idx="233">
                  <c:v>7.1400000000000005E-2</c:v>
                </c:pt>
                <c:pt idx="234">
                  <c:v>7.0000000000000007E-2</c:v>
                </c:pt>
                <c:pt idx="235">
                  <c:v>6.8599999999999994E-2</c:v>
                </c:pt>
                <c:pt idx="236">
                  <c:v>6.7199999999999996E-2</c:v>
                </c:pt>
                <c:pt idx="237">
                  <c:v>6.5799999999999997E-2</c:v>
                </c:pt>
                <c:pt idx="238">
                  <c:v>6.4500000000000002E-2</c:v>
                </c:pt>
                <c:pt idx="239">
                  <c:v>6.3100000000000003E-2</c:v>
                </c:pt>
                <c:pt idx="240">
                  <c:v>6.1899999999999997E-2</c:v>
                </c:pt>
              </c:numCache>
            </c:numRef>
          </c:yVal>
          <c:smooth val="0"/>
          <c:extLst>
            <c:ext xmlns:c16="http://schemas.microsoft.com/office/drawing/2014/chart" uri="{C3380CC4-5D6E-409C-BE32-E72D297353CC}">
              <c16:uniqueId val="{00000000-CFD2-480A-8651-34227329279D}"/>
            </c:ext>
          </c:extLst>
        </c:ser>
        <c:dLbls>
          <c:showLegendKey val="0"/>
          <c:showVal val="0"/>
          <c:showCatName val="0"/>
          <c:showSerName val="0"/>
          <c:showPercent val="0"/>
          <c:showBubbleSize val="0"/>
        </c:dLbls>
        <c:axId val="1007987632"/>
        <c:axId val="1087744496"/>
      </c:scatterChart>
      <c:valAx>
        <c:axId val="100798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Temperature (C)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87744496"/>
        <c:crosses val="autoZero"/>
        <c:crossBetween val="midCat"/>
      </c:valAx>
      <c:valAx>
        <c:axId val="10877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Resistance (kΩ)</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079876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2024-01-29</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2888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26</a:t>
            </a:fld>
            <a:endParaRPr lang="en-US"/>
          </a:p>
        </p:txBody>
      </p:sp>
    </p:spTree>
    <p:extLst>
      <p:ext uri="{BB962C8B-B14F-4D97-AF65-F5344CB8AC3E}">
        <p14:creationId xmlns:p14="http://schemas.microsoft.com/office/powerpoint/2010/main" val="921720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7F66A-92FD-D6F2-3536-FA90DD2BC3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4DBF65-433B-6532-D435-464C3DAA55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34FAB-A9EB-559A-FD26-B4634D1F891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F07EA4E0-B34B-6A5A-2A23-EE8A4914B7C8}"/>
              </a:ext>
            </a:extLst>
          </p:cNvPr>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369270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33</a:t>
            </a:fld>
            <a:endParaRPr lang="sv-SE"/>
          </a:p>
        </p:txBody>
      </p:sp>
    </p:spTree>
    <p:extLst>
      <p:ext uri="{BB962C8B-B14F-4D97-AF65-F5344CB8AC3E}">
        <p14:creationId xmlns:p14="http://schemas.microsoft.com/office/powerpoint/2010/main" val="243771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3F25A-EB4F-01D6-F4FD-6C6626BE0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7E16-5E1E-87C4-E491-324C27D7EE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7E7CC-BAC6-431F-8C01-8507D168518B}"/>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1DF61A8-9577-EDD7-F29F-301193576AB3}"/>
              </a:ext>
            </a:extLst>
          </p:cNvPr>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1748753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Light Emitting Diodes (LEDs) are vital actuators for embedded and Internet of Things (IoT) devices. They provide a visual indication of the device's state and can also be used for debugging purposes. LEDs are directional components that allow current to flow in one direction only. </a:t>
            </a:r>
          </a:p>
          <a:p>
            <a:pPr algn="l"/>
            <a:endParaRPr lang="en-SG" dirty="0">
              <a:latin typeface="Söhne"/>
            </a:endParaRPr>
          </a:p>
          <a:p>
            <a:pPr algn="l"/>
            <a:r>
              <a:rPr lang="en-SG" b="0" i="0" dirty="0">
                <a:effectLst/>
                <a:latin typeface="Söhne"/>
              </a:rPr>
              <a:t>Typically, the cathode, where the current flows, is the shorter side of the LED. LEDs are an effective way to indicate the status of a device and provide feedback during the development and testing phase. </a:t>
            </a:r>
          </a:p>
          <a:p>
            <a:pPr algn="l"/>
            <a:endParaRPr lang="en-SG" dirty="0">
              <a:latin typeface="Söhne"/>
            </a:endParaRPr>
          </a:p>
          <a:p>
            <a:pPr algn="l"/>
            <a:endParaRPr lang="en-SG" b="0" i="0" dirty="0">
              <a:effectLst/>
              <a:latin typeface="Söhne"/>
            </a:endParaRPr>
          </a:p>
          <a:p>
            <a:pPr algn="l"/>
            <a:r>
              <a:rPr lang="en-SG" b="0" i="0" dirty="0">
                <a:effectLst/>
                <a:latin typeface="Söhne"/>
              </a:rPr>
              <a:t>They are also commonly used in consumer electronics and lighting applications.</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38</a:t>
            </a:fld>
            <a:endParaRPr lang="sv-SE"/>
          </a:p>
        </p:txBody>
      </p:sp>
    </p:spTree>
    <p:extLst>
      <p:ext uri="{BB962C8B-B14F-4D97-AF65-F5344CB8AC3E}">
        <p14:creationId xmlns:p14="http://schemas.microsoft.com/office/powerpoint/2010/main" val="3169028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A unique variant of LEDs is the RGB (Red, Green, Blue) LED, which allows for the emission of three different </a:t>
            </a:r>
            <a:r>
              <a:rPr lang="en-SG" b="0" i="0" dirty="0" err="1">
                <a:effectLst/>
                <a:latin typeface="Söhne"/>
              </a:rPr>
              <a:t>colors</a:t>
            </a:r>
            <a:r>
              <a:rPr lang="en-SG" b="0" i="0" dirty="0">
                <a:effectLst/>
                <a:latin typeface="Söhne"/>
              </a:rPr>
              <a:t>. The short leads are the negative end, and each </a:t>
            </a:r>
            <a:r>
              <a:rPr lang="en-SG" b="0" i="0" dirty="0" err="1">
                <a:effectLst/>
                <a:latin typeface="Söhne"/>
              </a:rPr>
              <a:t>color</a:t>
            </a:r>
            <a:r>
              <a:rPr lang="en-SG" b="0" i="0" dirty="0">
                <a:effectLst/>
                <a:latin typeface="Söhne"/>
              </a:rPr>
              <a:t> has its own separate wire. By combining signals on multiple wires, a range of </a:t>
            </a:r>
            <a:r>
              <a:rPr lang="en-SG" b="0" i="0" dirty="0" err="1">
                <a:effectLst/>
                <a:latin typeface="Söhne"/>
              </a:rPr>
              <a:t>colors</a:t>
            </a:r>
            <a:r>
              <a:rPr lang="en-SG" b="0" i="0" dirty="0">
                <a:effectLst/>
                <a:latin typeface="Söhne"/>
              </a:rPr>
              <a:t> can be produced. RGB LEDs provide a versatile and efficient solution for adding </a:t>
            </a:r>
            <a:r>
              <a:rPr lang="en-SG" b="0" i="0" dirty="0" err="1">
                <a:effectLst/>
                <a:latin typeface="Söhne"/>
              </a:rPr>
              <a:t>color</a:t>
            </a:r>
            <a:r>
              <a:rPr lang="en-SG" b="0" i="0" dirty="0">
                <a:effectLst/>
                <a:latin typeface="Söhne"/>
              </a:rPr>
              <a:t> to embedded and IoT devices, as well as for lighting applications. By controlling the intensity of each </a:t>
            </a:r>
            <a:r>
              <a:rPr lang="en-SG" b="0" i="0" dirty="0" err="1">
                <a:effectLst/>
                <a:latin typeface="Söhne"/>
              </a:rPr>
              <a:t>color</a:t>
            </a:r>
            <a:r>
              <a:rPr lang="en-SG" b="0" i="0" dirty="0">
                <a:effectLst/>
                <a:latin typeface="Söhne"/>
              </a:rPr>
              <a:t>, a wide range of hues and shades can be generated, making RGB LEDs ideal for applications where dynamic </a:t>
            </a:r>
            <a:r>
              <a:rPr lang="en-SG" b="0" i="0" dirty="0" err="1">
                <a:effectLst/>
                <a:latin typeface="Söhne"/>
              </a:rPr>
              <a:t>color</a:t>
            </a:r>
            <a:r>
              <a:rPr lang="en-SG" b="0" i="0" dirty="0">
                <a:effectLst/>
                <a:latin typeface="Söhne"/>
              </a:rPr>
              <a:t> changes are desired.</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39</a:t>
            </a:fld>
            <a:endParaRPr lang="sv-SE"/>
          </a:p>
        </p:txBody>
      </p:sp>
    </p:spTree>
    <p:extLst>
      <p:ext uri="{BB962C8B-B14F-4D97-AF65-F5344CB8AC3E}">
        <p14:creationId xmlns:p14="http://schemas.microsoft.com/office/powerpoint/2010/main" val="1429850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8945A-92F0-7524-3785-B4C815308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EAC14-8339-890B-1789-F9FE192F6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FD5DA9-6FBC-0E2A-714C-0BFC167B6D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CB710C-C930-FC3A-9103-A382EEF2A516}"/>
              </a:ext>
            </a:extLst>
          </p:cNvPr>
          <p:cNvSpPr>
            <a:spLocks noGrp="1"/>
          </p:cNvSpPr>
          <p:nvPr>
            <p:ph type="sldNum" sz="quarter" idx="5"/>
          </p:nvPr>
        </p:nvSpPr>
        <p:spPr/>
        <p:txBody>
          <a:bodyPr/>
          <a:lstStyle/>
          <a:p>
            <a:fld id="{87429048-48E3-CB4A-BCD4-0EFC36288878}" type="slidenum">
              <a:rPr lang="sv-SE" smtClean="0"/>
              <a:t>41</a:t>
            </a:fld>
            <a:endParaRPr lang="sv-SE"/>
          </a:p>
        </p:txBody>
      </p:sp>
    </p:spTree>
    <p:extLst>
      <p:ext uri="{BB962C8B-B14F-4D97-AF65-F5344CB8AC3E}">
        <p14:creationId xmlns:p14="http://schemas.microsoft.com/office/powerpoint/2010/main" val="486124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42</a:t>
            </a:fld>
            <a:endParaRPr lang="sv-SE"/>
          </a:p>
        </p:txBody>
      </p:sp>
    </p:spTree>
    <p:extLst>
      <p:ext uri="{BB962C8B-B14F-4D97-AF65-F5344CB8AC3E}">
        <p14:creationId xmlns:p14="http://schemas.microsoft.com/office/powerpoint/2010/main" val="3716624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43</a:t>
            </a:fld>
            <a:endParaRPr lang="sv-SE"/>
          </a:p>
        </p:txBody>
      </p:sp>
    </p:spTree>
    <p:extLst>
      <p:ext uri="{BB962C8B-B14F-4D97-AF65-F5344CB8AC3E}">
        <p14:creationId xmlns:p14="http://schemas.microsoft.com/office/powerpoint/2010/main" val="183964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4213525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45</a:t>
            </a:fld>
            <a:endParaRPr lang="en-US"/>
          </a:p>
        </p:txBody>
      </p:sp>
    </p:spTree>
    <p:extLst>
      <p:ext uri="{BB962C8B-B14F-4D97-AF65-F5344CB8AC3E}">
        <p14:creationId xmlns:p14="http://schemas.microsoft.com/office/powerpoint/2010/main" val="1243863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46</a:t>
            </a:fld>
            <a:endParaRPr lang="en-US"/>
          </a:p>
        </p:txBody>
      </p:sp>
    </p:spTree>
    <p:extLst>
      <p:ext uri="{BB962C8B-B14F-4D97-AF65-F5344CB8AC3E}">
        <p14:creationId xmlns:p14="http://schemas.microsoft.com/office/powerpoint/2010/main" val="3870613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47</a:t>
            </a:fld>
            <a:endParaRPr lang="en-US"/>
          </a:p>
        </p:txBody>
      </p:sp>
    </p:spTree>
    <p:extLst>
      <p:ext uri="{BB962C8B-B14F-4D97-AF65-F5344CB8AC3E}">
        <p14:creationId xmlns:p14="http://schemas.microsoft.com/office/powerpoint/2010/main" val="3631463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48</a:t>
            </a:fld>
            <a:endParaRPr lang="en-US"/>
          </a:p>
        </p:txBody>
      </p:sp>
    </p:spTree>
    <p:extLst>
      <p:ext uri="{BB962C8B-B14F-4D97-AF65-F5344CB8AC3E}">
        <p14:creationId xmlns:p14="http://schemas.microsoft.com/office/powerpoint/2010/main" val="966453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546662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20346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4129154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985B0-89B0-D77A-C9F4-3322912CC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CC25F-91A4-6864-75C8-0B6791461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607DF-B020-0096-7154-670064E910D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F8BC41BA-669E-08C6-C52C-D180298A42A6}"/>
              </a:ext>
            </a:extLst>
          </p:cNvPr>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1697847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8DCD7-D323-C4DD-4B0B-00F5CEBCD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E4C53-0276-C076-0665-50735407F7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9B744F-19F7-2586-5394-A5ECF2453D7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00AA10D-1EDD-5D2D-BAD1-DA27E13709EE}"/>
              </a:ext>
            </a:extLst>
          </p:cNvPr>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147879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A8383-DF2E-54BB-47DB-0574AD609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684CF-DB7C-8000-3E64-333287BC8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D19D3B-556D-A4E7-5CCE-D29ECF84F3E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E13BB31-91F3-3B03-7B68-57FE0FBBD64E}"/>
              </a:ext>
            </a:extLst>
          </p:cNvPr>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121101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19B6A-A04D-58BD-6E2A-0313AAE8D8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4EBC3-9B66-9B72-A413-CDDBDE76F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01A6E-8287-7758-3B92-B55DDD3B43D0}"/>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85CA0DCB-8253-E9F5-CD5C-B395660F55D4}"/>
              </a:ext>
            </a:extLst>
          </p:cNvPr>
          <p:cNvSpPr>
            <a:spLocks noGrp="1"/>
          </p:cNvSpPr>
          <p:nvPr>
            <p:ph type="sldNum" sz="quarter" idx="10"/>
          </p:nvPr>
        </p:nvSpPr>
        <p:spPr/>
        <p:txBody>
          <a:bodyPr/>
          <a:lstStyle/>
          <a:p>
            <a:fld id="{3075746C-E621-8E4B-8CC0-3BE97110A356}" type="slidenum">
              <a:rPr lang="en-US" smtClean="0"/>
              <a:t>86</a:t>
            </a:fld>
            <a:endParaRPr lang="en-US"/>
          </a:p>
        </p:txBody>
      </p:sp>
    </p:spTree>
    <p:extLst>
      <p:ext uri="{BB962C8B-B14F-4D97-AF65-F5344CB8AC3E}">
        <p14:creationId xmlns:p14="http://schemas.microsoft.com/office/powerpoint/2010/main" val="3741757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A4FF2-E9D1-21FC-B28B-2729DD9EE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B2127B-282C-923B-7C2B-7E54E942C1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DF38E1-2DFF-070D-32A2-4C6FAC33918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01BA66AB-13EC-7195-B46E-B8965FAF34B0}"/>
              </a:ext>
            </a:extLst>
          </p:cNvPr>
          <p:cNvSpPr>
            <a:spLocks noGrp="1"/>
          </p:cNvSpPr>
          <p:nvPr>
            <p:ph type="sldNum" sz="quarter" idx="10"/>
          </p:nvPr>
        </p:nvSpPr>
        <p:spPr/>
        <p:txBody>
          <a:bodyPr/>
          <a:lstStyle/>
          <a:p>
            <a:fld id="{3075746C-E621-8E4B-8CC0-3BE97110A356}" type="slidenum">
              <a:rPr lang="en-US" smtClean="0"/>
              <a:t>94</a:t>
            </a:fld>
            <a:endParaRPr lang="en-US"/>
          </a:p>
        </p:txBody>
      </p:sp>
    </p:spTree>
    <p:extLst>
      <p:ext uri="{BB962C8B-B14F-4D97-AF65-F5344CB8AC3E}">
        <p14:creationId xmlns:p14="http://schemas.microsoft.com/office/powerpoint/2010/main" val="1301785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95</a:t>
            </a:fld>
            <a:endParaRPr lang="en-US"/>
          </a:p>
        </p:txBody>
      </p:sp>
    </p:spTree>
    <p:extLst>
      <p:ext uri="{BB962C8B-B14F-4D97-AF65-F5344CB8AC3E}">
        <p14:creationId xmlns:p14="http://schemas.microsoft.com/office/powerpoint/2010/main" val="132828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74B0-5420-CEC3-B228-5590DAF49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D35A24-ED88-E20E-FE49-E0C1274D88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6E5CC-6701-4E5B-5AA4-A4EF84D14B6D}"/>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E6307FB-1FBB-6821-B45F-FD99A6AB74CF}"/>
              </a:ext>
            </a:extLst>
          </p:cNvPr>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4008761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75724-54BC-8548-919A-53EEFFDA9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932608-98A0-E962-63B5-E1DD64EA10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FB51F4-4CF0-366B-A845-E9A6F2DCCA6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CB5F046-2D03-D284-8DF4-542AA9BA1992}"/>
              </a:ext>
            </a:extLst>
          </p:cNvPr>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175314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998474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202111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182862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138136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2024-01-29</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2024-01-29</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2024-01-29</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2024-01-29</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2024-01-29</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2024-01-29</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2024-01-29</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2024-01-29</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2024-01-29</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2024-01-29</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2024-01-29</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2024-01-29</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dn-shop.adafruit.com/datasheets/FLR-100WAS-RGB.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Gv6Ijam6yFY?feature=oemb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nordicsemi.com/Products/Low-power-short-range-wireless/nRF52832" TargetMode="External"/><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medium"/><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medium"/><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medium"/></Relationships>
</file>

<file path=ppt/slides/_rels/slide49.xml.rels><?xml version="1.0" encoding="UTF-8" standalone="yes"?>
<Relationships xmlns="http://schemas.openxmlformats.org/package/2006/relationships"><Relationship Id="rId3" Type="http://schemas.openxmlformats.org/officeDocument/2006/relationships/image" Target="../media/image60.medium"/><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medium"/><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2.medium"/></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tif"/><Relationship Id="rId2" Type="http://schemas.openxmlformats.org/officeDocument/2006/relationships/image" Target="../media/image64.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2.sv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0A58-3670-F569-70C5-FB0A91720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CA116-8D40-59F1-E04C-007CAE8AB57F}"/>
              </a:ext>
            </a:extLst>
          </p:cNvPr>
          <p:cNvSpPr>
            <a:spLocks noGrp="1"/>
          </p:cNvSpPr>
          <p:nvPr>
            <p:ph type="title"/>
          </p:nvPr>
        </p:nvSpPr>
        <p:spPr>
          <a:xfrm>
            <a:off x="838199" y="418551"/>
            <a:ext cx="11353801" cy="1325563"/>
          </a:xfrm>
        </p:spPr>
        <p:txBody>
          <a:bodyPr>
            <a:normAutofit/>
          </a:bodyPr>
          <a:lstStyle/>
          <a:p>
            <a:r>
              <a:rPr lang="en-US" dirty="0">
                <a:latin typeface="+mn-lt"/>
              </a:rPr>
              <a:t>Course projects examples – Open AI Whisper and Embedded microphones</a:t>
            </a:r>
          </a:p>
        </p:txBody>
      </p:sp>
      <p:sp>
        <p:nvSpPr>
          <p:cNvPr id="21" name="Content Placeholder 2">
            <a:extLst>
              <a:ext uri="{FF2B5EF4-FFF2-40B4-BE49-F238E27FC236}">
                <a16:creationId xmlns:a16="http://schemas.microsoft.com/office/drawing/2014/main" id="{B43F48AB-5DF0-7E5A-0A4A-71B61B73A899}"/>
              </a:ext>
            </a:extLst>
          </p:cNvPr>
          <p:cNvSpPr>
            <a:spLocks noGrp="1"/>
          </p:cNvSpPr>
          <p:nvPr>
            <p:ph idx="1"/>
          </p:nvPr>
        </p:nvSpPr>
        <p:spPr>
          <a:xfrm>
            <a:off x="838199" y="1825626"/>
            <a:ext cx="11105757" cy="4253898"/>
          </a:xfrm>
        </p:spPr>
        <p:txBody>
          <a:bodyPr>
            <a:normAutofit/>
          </a:bodyPr>
          <a:lstStyle/>
          <a:p>
            <a:r>
              <a:rPr lang="en-US" dirty="0">
                <a:latin typeface="+mj-lt"/>
              </a:rPr>
              <a:t>Bring  high accuracy speech recognition to embedded device?</a:t>
            </a:r>
          </a:p>
          <a:p>
            <a:r>
              <a:rPr lang="en-US" dirty="0">
                <a:latin typeface="+mj-lt"/>
              </a:rPr>
              <a:t>Too power consume to perform locally</a:t>
            </a:r>
          </a:p>
          <a:p>
            <a:r>
              <a:rPr lang="en-US" dirty="0">
                <a:latin typeface="+mj-lt"/>
              </a:rPr>
              <a:t>Record audio, transmit to computer (Open AI Whisper), send back translated audio to embedded device;</a:t>
            </a:r>
          </a:p>
          <a:p>
            <a:r>
              <a:rPr lang="en-US" dirty="0">
                <a:latin typeface="+mj-lt"/>
              </a:rPr>
              <a:t>Latency considerations? Other Optimizations </a:t>
            </a:r>
            <a:r>
              <a:rPr lang="en-US" dirty="0" err="1">
                <a:latin typeface="+mj-lt"/>
              </a:rPr>
              <a:t>etc</a:t>
            </a:r>
            <a:r>
              <a:rPr lang="en-US" dirty="0">
                <a:latin typeface="+mj-lt"/>
              </a:rPr>
              <a:t>?</a:t>
            </a:r>
          </a:p>
          <a:p>
            <a:pPr marL="457200" lvl="1"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A8141293-023D-AB64-EE49-F6C1E66C369C}"/>
              </a:ext>
            </a:extLst>
          </p:cNvPr>
          <p:cNvSpPr>
            <a:spLocks noGrp="1"/>
          </p:cNvSpPr>
          <p:nvPr>
            <p:ph type="sldNum" sz="quarter" idx="12"/>
          </p:nvPr>
        </p:nvSpPr>
        <p:spPr/>
        <p:txBody>
          <a:bodyPr/>
          <a:lstStyle/>
          <a:p>
            <a:fld id="{687B7451-1438-CB4A-8106-82A64F1C7D7B}" type="slidenum">
              <a:rPr lang="sv-SE" smtClean="0"/>
              <a:t>10</a:t>
            </a:fld>
            <a:endParaRPr lang="sv-SE"/>
          </a:p>
        </p:txBody>
      </p:sp>
      <p:pic>
        <p:nvPicPr>
          <p:cNvPr id="8" name="Picture 7">
            <a:extLst>
              <a:ext uri="{FF2B5EF4-FFF2-40B4-BE49-F238E27FC236}">
                <a16:creationId xmlns:a16="http://schemas.microsoft.com/office/drawing/2014/main" id="{87841DDA-E1AD-53F4-8070-2314766F26E0}"/>
              </a:ext>
            </a:extLst>
          </p:cNvPr>
          <p:cNvPicPr>
            <a:picLocks noChangeAspect="1"/>
          </p:cNvPicPr>
          <p:nvPr/>
        </p:nvPicPr>
        <p:blipFill>
          <a:blip r:embed="rId3"/>
          <a:stretch>
            <a:fillRect/>
          </a:stretch>
        </p:blipFill>
        <p:spPr>
          <a:xfrm>
            <a:off x="1506806" y="4280360"/>
            <a:ext cx="4284882" cy="2142441"/>
          </a:xfrm>
          <a:prstGeom prst="rect">
            <a:avLst/>
          </a:prstGeom>
        </p:spPr>
      </p:pic>
      <p:pic>
        <p:nvPicPr>
          <p:cNvPr id="9" name="Picture 8">
            <a:extLst>
              <a:ext uri="{FF2B5EF4-FFF2-40B4-BE49-F238E27FC236}">
                <a16:creationId xmlns:a16="http://schemas.microsoft.com/office/drawing/2014/main" id="{78D87209-4EE7-89E8-C808-75DFD5690B3F}"/>
              </a:ext>
            </a:extLst>
          </p:cNvPr>
          <p:cNvPicPr>
            <a:picLocks noChangeAspect="1"/>
          </p:cNvPicPr>
          <p:nvPr/>
        </p:nvPicPr>
        <p:blipFill>
          <a:blip r:embed="rId4"/>
          <a:stretch>
            <a:fillRect/>
          </a:stretch>
        </p:blipFill>
        <p:spPr>
          <a:xfrm>
            <a:off x="6460295" y="4397052"/>
            <a:ext cx="4373433" cy="1959298"/>
          </a:xfrm>
          <a:prstGeom prst="rect">
            <a:avLst/>
          </a:prstGeom>
        </p:spPr>
      </p:pic>
    </p:spTree>
    <p:extLst>
      <p:ext uri="{BB962C8B-B14F-4D97-AF65-F5344CB8AC3E}">
        <p14:creationId xmlns:p14="http://schemas.microsoft.com/office/powerpoint/2010/main" val="2463375539"/>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CBE92-32D7-F3F5-27DC-98D8E7029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AF92D-7299-41EA-9483-92E6FD50552B}"/>
              </a:ext>
            </a:extLst>
          </p:cNvPr>
          <p:cNvSpPr>
            <a:spLocks noGrp="1"/>
          </p:cNvSpPr>
          <p:nvPr>
            <p:ph type="title"/>
          </p:nvPr>
        </p:nvSpPr>
        <p:spPr>
          <a:xfrm>
            <a:off x="838199" y="418551"/>
            <a:ext cx="11353801" cy="1325563"/>
          </a:xfrm>
        </p:spPr>
        <p:txBody>
          <a:bodyPr>
            <a:normAutofit/>
          </a:bodyPr>
          <a:lstStyle/>
          <a:p>
            <a:r>
              <a:rPr lang="en-US" dirty="0">
                <a:latin typeface="+mn-lt"/>
              </a:rPr>
              <a:t>Course projects examples – </a:t>
            </a:r>
            <a:r>
              <a:rPr lang="en-US" dirty="0" err="1">
                <a:latin typeface="+mn-lt"/>
              </a:rPr>
              <a:t>TinyML</a:t>
            </a:r>
            <a:r>
              <a:rPr lang="en-US" dirty="0">
                <a:latin typeface="+mn-lt"/>
              </a:rPr>
              <a:t> and Sensors</a:t>
            </a:r>
          </a:p>
        </p:txBody>
      </p:sp>
      <p:sp>
        <p:nvSpPr>
          <p:cNvPr id="21" name="Content Placeholder 2">
            <a:extLst>
              <a:ext uri="{FF2B5EF4-FFF2-40B4-BE49-F238E27FC236}">
                <a16:creationId xmlns:a16="http://schemas.microsoft.com/office/drawing/2014/main" id="{3CEE4938-DF74-9722-7263-D5F05323A540}"/>
              </a:ext>
            </a:extLst>
          </p:cNvPr>
          <p:cNvSpPr>
            <a:spLocks noGrp="1"/>
          </p:cNvSpPr>
          <p:nvPr>
            <p:ph idx="1"/>
          </p:nvPr>
        </p:nvSpPr>
        <p:spPr>
          <a:xfrm>
            <a:off x="838199" y="1825626"/>
            <a:ext cx="11105757" cy="4253898"/>
          </a:xfrm>
        </p:spPr>
        <p:txBody>
          <a:bodyPr>
            <a:normAutofit/>
          </a:bodyPr>
          <a:lstStyle/>
          <a:p>
            <a:pPr marL="0" indent="0">
              <a:buNone/>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88095D6F-B429-AD5C-827A-2994A2E85994}"/>
              </a:ext>
            </a:extLst>
          </p:cNvPr>
          <p:cNvSpPr>
            <a:spLocks noGrp="1"/>
          </p:cNvSpPr>
          <p:nvPr>
            <p:ph type="sldNum" sz="quarter" idx="12"/>
          </p:nvPr>
        </p:nvSpPr>
        <p:spPr/>
        <p:txBody>
          <a:bodyPr/>
          <a:lstStyle/>
          <a:p>
            <a:fld id="{687B7451-1438-CB4A-8106-82A64F1C7D7B}" type="slidenum">
              <a:rPr lang="sv-SE" smtClean="0"/>
              <a:t>11</a:t>
            </a:fld>
            <a:endParaRPr lang="sv-SE"/>
          </a:p>
        </p:txBody>
      </p:sp>
      <p:pic>
        <p:nvPicPr>
          <p:cNvPr id="4" name="Picture 3" descr="Shape&#10;&#10;Description automatically generated with low confidence">
            <a:extLst>
              <a:ext uri="{FF2B5EF4-FFF2-40B4-BE49-F238E27FC236}">
                <a16:creationId xmlns:a16="http://schemas.microsoft.com/office/drawing/2014/main" id="{073BE823-1EC7-6806-FB1C-955B84D472E9}"/>
              </a:ext>
            </a:extLst>
          </p:cNvPr>
          <p:cNvPicPr>
            <a:picLocks noChangeAspect="1"/>
          </p:cNvPicPr>
          <p:nvPr/>
        </p:nvPicPr>
        <p:blipFill>
          <a:blip r:embed="rId3"/>
          <a:stretch>
            <a:fillRect/>
          </a:stretch>
        </p:blipFill>
        <p:spPr>
          <a:xfrm>
            <a:off x="8813800" y="3429000"/>
            <a:ext cx="2540000" cy="2540000"/>
          </a:xfrm>
          <a:prstGeom prst="rect">
            <a:avLst/>
          </a:prstGeom>
        </p:spPr>
      </p:pic>
      <p:sp>
        <p:nvSpPr>
          <p:cNvPr id="3" name="Content Placeholder 2">
            <a:extLst>
              <a:ext uri="{FF2B5EF4-FFF2-40B4-BE49-F238E27FC236}">
                <a16:creationId xmlns:a16="http://schemas.microsoft.com/office/drawing/2014/main" id="{66A2E057-F36C-FC2B-BA4D-519CC3B4F499}"/>
              </a:ext>
            </a:extLst>
          </p:cNvPr>
          <p:cNvSpPr txBox="1">
            <a:spLocks/>
          </p:cNvSpPr>
          <p:nvPr/>
        </p:nvSpPr>
        <p:spPr>
          <a:xfrm>
            <a:off x="990599" y="1978026"/>
            <a:ext cx="11105757" cy="4253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Machine learning techniques with sensor data</a:t>
            </a:r>
          </a:p>
          <a:p>
            <a:r>
              <a:rPr lang="en-US" dirty="0" err="1">
                <a:latin typeface="+mj-lt"/>
              </a:rPr>
              <a:t>Tensorflow</a:t>
            </a:r>
            <a:r>
              <a:rPr lang="en-US" dirty="0">
                <a:latin typeface="+mj-lt"/>
              </a:rPr>
              <a:t> Lite on Arduino could be used as a platform</a:t>
            </a:r>
          </a:p>
          <a:p>
            <a:r>
              <a:rPr lang="en-US" dirty="0">
                <a:latin typeface="+mj-lt"/>
              </a:rPr>
              <a:t>Reduce noise? Improve accuracy? Sensor fusion</a:t>
            </a:r>
          </a:p>
          <a:p>
            <a:pPr marL="457200" lvl="1" indent="0">
              <a:buFont typeface="Arial" panose="020B0604020202020204" pitchFamily="34" charset="0"/>
              <a:buNone/>
            </a:pPr>
            <a:endParaRPr lang="en-US" dirty="0">
              <a:latin typeface="+mj-lt"/>
            </a:endParaRP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endParaRPr lang="en-US" dirty="0">
              <a:latin typeface="+mj-lt"/>
            </a:endParaRPr>
          </a:p>
        </p:txBody>
      </p:sp>
      <p:pic>
        <p:nvPicPr>
          <p:cNvPr id="6" name="Picture 5">
            <a:extLst>
              <a:ext uri="{FF2B5EF4-FFF2-40B4-BE49-F238E27FC236}">
                <a16:creationId xmlns:a16="http://schemas.microsoft.com/office/drawing/2014/main" id="{D56E0132-3F91-0872-F64E-6FEBE7D55C4D}"/>
              </a:ext>
            </a:extLst>
          </p:cNvPr>
          <p:cNvPicPr>
            <a:picLocks noChangeAspect="1"/>
          </p:cNvPicPr>
          <p:nvPr/>
        </p:nvPicPr>
        <p:blipFill>
          <a:blip r:embed="rId4"/>
          <a:stretch>
            <a:fillRect/>
          </a:stretch>
        </p:blipFill>
        <p:spPr>
          <a:xfrm>
            <a:off x="2144333" y="4352816"/>
            <a:ext cx="2878428" cy="1616184"/>
          </a:xfrm>
          <a:prstGeom prst="rect">
            <a:avLst/>
          </a:prstGeom>
        </p:spPr>
      </p:pic>
      <p:pic>
        <p:nvPicPr>
          <p:cNvPr id="9" name="Picture 8">
            <a:extLst>
              <a:ext uri="{FF2B5EF4-FFF2-40B4-BE49-F238E27FC236}">
                <a16:creationId xmlns:a16="http://schemas.microsoft.com/office/drawing/2014/main" id="{DBDB2230-D8C5-CA5C-F366-BB02BF4579B2}"/>
              </a:ext>
            </a:extLst>
          </p:cNvPr>
          <p:cNvPicPr>
            <a:picLocks noChangeAspect="1"/>
          </p:cNvPicPr>
          <p:nvPr/>
        </p:nvPicPr>
        <p:blipFill>
          <a:blip r:embed="rId5"/>
          <a:stretch>
            <a:fillRect/>
          </a:stretch>
        </p:blipFill>
        <p:spPr>
          <a:xfrm>
            <a:off x="5789348" y="3931788"/>
            <a:ext cx="2257865" cy="2257865"/>
          </a:xfrm>
          <a:prstGeom prst="rect">
            <a:avLst/>
          </a:prstGeom>
        </p:spPr>
      </p:pic>
    </p:spTree>
    <p:extLst>
      <p:ext uri="{BB962C8B-B14F-4D97-AF65-F5344CB8AC3E}">
        <p14:creationId xmlns:p14="http://schemas.microsoft.com/office/powerpoint/2010/main" val="165836745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54DE8B-AE96-1F58-EE4D-572CF7A0699C}"/>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A52B4-8EBC-F3CD-5DCE-0A95FB0E11F4}"/>
              </a:ext>
            </a:extLst>
          </p:cNvPr>
          <p:cNvSpPr>
            <a:spLocks noGrp="1"/>
          </p:cNvSpPr>
          <p:nvPr>
            <p:ph type="title"/>
          </p:nvPr>
        </p:nvSpPr>
        <p:spPr>
          <a:xfrm>
            <a:off x="1043631" y="809898"/>
            <a:ext cx="10173010" cy="1554480"/>
          </a:xfrm>
        </p:spPr>
        <p:txBody>
          <a:bodyPr anchor="ctr">
            <a:normAutofit/>
          </a:bodyPr>
          <a:lstStyle/>
          <a:p>
            <a:r>
              <a:rPr lang="en-US" dirty="0">
                <a:latin typeface="+mn-lt"/>
              </a:rPr>
              <a:t>Course projects examples – Application using IoT platforms, sensors, actuators </a:t>
            </a:r>
            <a:r>
              <a:rPr lang="en-US">
                <a:latin typeface="+mn-lt"/>
              </a:rPr>
              <a:t>etc</a:t>
            </a:r>
            <a:endParaRPr lang="en-US" dirty="0">
              <a:latin typeface="+mn-lt"/>
            </a:endParaRPr>
          </a:p>
        </p:txBody>
      </p:sp>
      <p:cxnSp>
        <p:nvCxnSpPr>
          <p:cNvPr id="35" name="Straight Connector 3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1938ADA-A7AD-2A9C-9ABB-782F1957F1C1}"/>
              </a:ext>
            </a:extLst>
          </p:cNvPr>
          <p:cNvSpPr>
            <a:spLocks/>
          </p:cNvSpPr>
          <p:nvPr/>
        </p:nvSpPr>
        <p:spPr>
          <a:xfrm>
            <a:off x="2403187" y="3017519"/>
            <a:ext cx="7281350" cy="2789015"/>
          </a:xfrm>
          <a:prstGeom prst="rect">
            <a:avLst/>
          </a:prstGeom>
        </p:spPr>
        <p:txBody>
          <a:bodyPr>
            <a:normAutofit/>
          </a:bodyPr>
          <a:lstStyle/>
          <a:p>
            <a:pPr defTabSz="594360">
              <a:spcAft>
                <a:spcPts val="600"/>
              </a:spcAft>
            </a:pPr>
            <a:endParaRPr lang="en-US" sz="1170" kern="1200">
              <a:solidFill>
                <a:schemeClr val="tx1"/>
              </a:solidFill>
              <a:latin typeface="+mj-lt"/>
              <a:ea typeface="+mn-ea"/>
              <a:cs typeface="+mn-cs"/>
            </a:endParaRPr>
          </a:p>
          <a:p>
            <a:pPr marL="0" indent="0">
              <a:spcAft>
                <a:spcPts val="600"/>
              </a:spcAft>
              <a:buNone/>
            </a:pPr>
            <a:endParaRPr lang="en-US">
              <a:latin typeface="+mj-lt"/>
            </a:endParaRPr>
          </a:p>
        </p:txBody>
      </p:sp>
      <p:sp>
        <p:nvSpPr>
          <p:cNvPr id="7" name="Slide Number Placeholder 6">
            <a:extLst>
              <a:ext uri="{FF2B5EF4-FFF2-40B4-BE49-F238E27FC236}">
                <a16:creationId xmlns:a16="http://schemas.microsoft.com/office/drawing/2014/main" id="{4DEA4EBA-79A1-F9DB-BF8F-B69CD69C4642}"/>
              </a:ext>
            </a:extLst>
          </p:cNvPr>
          <p:cNvSpPr>
            <a:spLocks/>
          </p:cNvSpPr>
          <p:nvPr/>
        </p:nvSpPr>
        <p:spPr>
          <a:xfrm>
            <a:off x="7499064" y="5988031"/>
            <a:ext cx="1798545" cy="239390"/>
          </a:xfrm>
          <a:prstGeom prst="rect">
            <a:avLst/>
          </a:prstGeom>
        </p:spPr>
        <p:txBody>
          <a:bodyPr/>
          <a:lstStyle/>
          <a:p>
            <a:pPr defTabSz="594360">
              <a:spcAft>
                <a:spcPts val="600"/>
              </a:spcAft>
            </a:pPr>
            <a:fld id="{687B7451-1438-CB4A-8106-82A64F1C7D7B}" type="slidenum">
              <a:rPr lang="sv-SE" sz="1170" kern="1200">
                <a:solidFill>
                  <a:schemeClr val="tx1"/>
                </a:solidFill>
                <a:latin typeface="+mn-lt"/>
                <a:ea typeface="+mn-ea"/>
                <a:cs typeface="+mn-cs"/>
              </a:rPr>
              <a:pPr defTabSz="594360">
                <a:spcAft>
                  <a:spcPts val="600"/>
                </a:spcAft>
              </a:pPr>
              <a:t>12</a:t>
            </a:fld>
            <a:endParaRPr lang="sv-SE"/>
          </a:p>
        </p:txBody>
      </p:sp>
      <p:pic>
        <p:nvPicPr>
          <p:cNvPr id="4" name="Picture 3" descr="Shape&#10;&#10;Description automatically generated with low confidence">
            <a:extLst>
              <a:ext uri="{FF2B5EF4-FFF2-40B4-BE49-F238E27FC236}">
                <a16:creationId xmlns:a16="http://schemas.microsoft.com/office/drawing/2014/main" id="{8E61903E-6D25-698C-CA85-E585CDF76E10}"/>
              </a:ext>
            </a:extLst>
          </p:cNvPr>
          <p:cNvPicPr>
            <a:picLocks noChangeAspect="1"/>
          </p:cNvPicPr>
          <p:nvPr/>
        </p:nvPicPr>
        <p:blipFill>
          <a:blip r:embed="rId3"/>
          <a:stretch>
            <a:fillRect/>
          </a:stretch>
        </p:blipFill>
        <p:spPr>
          <a:xfrm>
            <a:off x="7632289" y="4068751"/>
            <a:ext cx="1665319" cy="1665319"/>
          </a:xfrm>
          <a:prstGeom prst="rect">
            <a:avLst/>
          </a:prstGeom>
        </p:spPr>
      </p:pic>
      <p:sp>
        <p:nvSpPr>
          <p:cNvPr id="3" name="Content Placeholder 2">
            <a:extLst>
              <a:ext uri="{FF2B5EF4-FFF2-40B4-BE49-F238E27FC236}">
                <a16:creationId xmlns:a16="http://schemas.microsoft.com/office/drawing/2014/main" id="{CD94E849-A4B8-A7A6-9E19-D0FAC18300A4}"/>
              </a:ext>
            </a:extLst>
          </p:cNvPr>
          <p:cNvSpPr txBox="1">
            <a:spLocks/>
          </p:cNvSpPr>
          <p:nvPr/>
        </p:nvSpPr>
        <p:spPr>
          <a:xfrm>
            <a:off x="1161887" y="3122024"/>
            <a:ext cx="4995958" cy="8449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94360">
              <a:spcBef>
                <a:spcPts val="650"/>
              </a:spcBef>
              <a:buNone/>
            </a:pPr>
            <a:r>
              <a:rPr lang="en-US" kern="1200" dirty="0">
                <a:solidFill>
                  <a:schemeClr val="tx1"/>
                </a:solidFill>
                <a:latin typeface="+mj-lt"/>
                <a:ea typeface="+mn-ea"/>
                <a:cs typeface="+mn-cs"/>
              </a:rPr>
              <a:t>Something interesting that uses sensor, IoT platforms, actuators</a:t>
            </a:r>
          </a:p>
          <a:p>
            <a:pPr marL="148590" indent="-148590" defTabSz="594360">
              <a:spcBef>
                <a:spcPts val="650"/>
              </a:spcBef>
            </a:pPr>
            <a:endParaRPr lang="en-US" sz="1820" kern="1200" dirty="0">
              <a:solidFill>
                <a:schemeClr val="tx1"/>
              </a:solidFill>
              <a:latin typeface="+mj-lt"/>
              <a:ea typeface="+mn-ea"/>
              <a:cs typeface="+mn-cs"/>
            </a:endParaRPr>
          </a:p>
          <a:p>
            <a:pPr marL="297180" lvl="1" indent="0" defTabSz="594360">
              <a:spcBef>
                <a:spcPts val="325"/>
              </a:spcBef>
              <a:buNone/>
            </a:pPr>
            <a:endParaRPr lang="en-US" sz="1560" kern="1200" dirty="0">
              <a:solidFill>
                <a:schemeClr val="tx1"/>
              </a:solidFill>
              <a:latin typeface="+mj-lt"/>
              <a:ea typeface="+mn-ea"/>
              <a:cs typeface="+mn-cs"/>
            </a:endParaRPr>
          </a:p>
          <a:p>
            <a:pPr marL="0" indent="0" defTabSz="594360">
              <a:spcBef>
                <a:spcPts val="650"/>
              </a:spcBef>
              <a:buNone/>
            </a:pPr>
            <a:endParaRPr lang="en-US" sz="1820" kern="1200" dirty="0">
              <a:solidFill>
                <a:schemeClr val="tx1"/>
              </a:solidFill>
              <a:latin typeface="+mj-lt"/>
              <a:ea typeface="+mn-ea"/>
              <a:cs typeface="+mn-cs"/>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222940691"/>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13</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Important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nvGraphicFramePr>
        <p:xfrm>
          <a:off x="1889266" y="2544807"/>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(15</a:t>
                      </a:r>
                      <a:r>
                        <a:rPr lang="en-US" baseline="30000" dirty="0"/>
                        <a:t>th</a:t>
                      </a:r>
                      <a:r>
                        <a:rPr lang="en-US" dirty="0"/>
                        <a:t> January)</a:t>
                      </a:r>
                    </a:p>
                  </a:txBody>
                  <a:tcPr/>
                </a:tc>
                <a:extLst>
                  <a:ext uri="{0D108BD9-81ED-4DB2-BD59-A6C34878D82A}">
                    <a16:rowId xmlns:a16="http://schemas.microsoft.com/office/drawing/2014/main" val="1001545243"/>
                  </a:ext>
                </a:extLst>
              </a:tr>
              <a:tr h="370840">
                <a:tc>
                  <a:txBody>
                    <a:bodyPr/>
                    <a:lstStyle/>
                    <a:p>
                      <a:r>
                        <a:rPr lang="en-US" dirty="0"/>
                        <a:t>Student seminar paper selection </a:t>
                      </a:r>
                    </a:p>
                  </a:txBody>
                  <a:tcPr/>
                </a:tc>
                <a:tc>
                  <a:txBody>
                    <a:bodyPr/>
                    <a:lstStyle/>
                    <a:p>
                      <a:r>
                        <a:rPr lang="en-US" dirty="0"/>
                        <a:t>End of recess week (10</a:t>
                      </a:r>
                      <a:r>
                        <a:rPr lang="en-US" baseline="30000" dirty="0"/>
                        <a:t>th</a:t>
                      </a:r>
                      <a:r>
                        <a:rPr lang="en-US" dirty="0"/>
                        <a:t> March)</a:t>
                      </a:r>
                    </a:p>
                  </a:txBody>
                  <a:tcPr/>
                </a:tc>
                <a:extLst>
                  <a:ext uri="{0D108BD9-81ED-4DB2-BD59-A6C34878D82A}">
                    <a16:rowId xmlns:a16="http://schemas.microsoft.com/office/drawing/2014/main" val="2001159706"/>
                  </a:ext>
                </a:extLst>
              </a:tr>
              <a:tr h="370840">
                <a:tc>
                  <a:txBody>
                    <a:bodyPr/>
                    <a:lstStyle/>
                    <a:p>
                      <a:r>
                        <a:rPr lang="en-US" dirty="0" err="1"/>
                        <a:t>Finalising</a:t>
                      </a:r>
                      <a:r>
                        <a:rPr lang="en-US" dirty="0"/>
                        <a:t> project statement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of recess week (10</a:t>
                      </a:r>
                      <a:r>
                        <a:rPr lang="en-US" baseline="30000" dirty="0"/>
                        <a:t>th</a:t>
                      </a:r>
                      <a:r>
                        <a:rPr lang="en-US" dirty="0"/>
                        <a:t> March)</a:t>
                      </a:r>
                    </a:p>
                  </a:txBody>
                  <a:tcPr/>
                </a:tc>
                <a:extLst>
                  <a:ext uri="{0D108BD9-81ED-4DB2-BD59-A6C34878D82A}">
                    <a16:rowId xmlns:a16="http://schemas.microsoft.com/office/drawing/2014/main" val="2366008836"/>
                  </a:ext>
                </a:extLst>
              </a:tr>
              <a:tr h="370840">
                <a:tc>
                  <a:txBody>
                    <a:bodyPr/>
                    <a:lstStyle/>
                    <a:p>
                      <a:r>
                        <a:rPr lang="en-US" dirty="0"/>
                        <a:t>Student seminars</a:t>
                      </a:r>
                    </a:p>
                  </a:txBody>
                  <a:tcPr/>
                </a:tc>
                <a:tc>
                  <a:txBody>
                    <a:bodyPr/>
                    <a:lstStyle/>
                    <a:p>
                      <a:r>
                        <a:rPr lang="en-US" dirty="0"/>
                        <a:t>Lectures from 18</a:t>
                      </a:r>
                      <a:r>
                        <a:rPr lang="en-US" baseline="30000" dirty="0"/>
                        <a:t>th</a:t>
                      </a:r>
                      <a:r>
                        <a:rPr lang="en-US" dirty="0"/>
                        <a:t> March </a:t>
                      </a:r>
                    </a:p>
                  </a:txBody>
                  <a:tcPr/>
                </a:tc>
                <a:extLst>
                  <a:ext uri="{0D108BD9-81ED-4DB2-BD59-A6C34878D82A}">
                    <a16:rowId xmlns:a16="http://schemas.microsoft.com/office/drawing/2014/main" val="3173873863"/>
                  </a:ext>
                </a:extLst>
              </a:tr>
              <a:tr h="370840">
                <a:tc>
                  <a:txBody>
                    <a:bodyPr/>
                    <a:lstStyle/>
                    <a:p>
                      <a:r>
                        <a:rPr lang="en-US" dirty="0"/>
                        <a:t>Project presentation</a:t>
                      </a:r>
                    </a:p>
                  </a:txBody>
                  <a:tcPr/>
                </a:tc>
                <a:tc>
                  <a:txBody>
                    <a:bodyPr/>
                    <a:lstStyle/>
                    <a:p>
                      <a:r>
                        <a:rPr lang="en-US" dirty="0"/>
                        <a:t>15</a:t>
                      </a:r>
                      <a:r>
                        <a:rPr lang="en-US" baseline="30000" dirty="0"/>
                        <a:t>th</a:t>
                      </a:r>
                      <a:r>
                        <a:rPr lang="en-US" dirty="0"/>
                        <a:t> April 2024</a:t>
                      </a:r>
                    </a:p>
                  </a:txBody>
                  <a:tcPr/>
                </a:tc>
                <a:extLst>
                  <a:ext uri="{0D108BD9-81ED-4DB2-BD59-A6C34878D82A}">
                    <a16:rowId xmlns:a16="http://schemas.microsoft.com/office/drawing/2014/main" val="246570927"/>
                  </a:ext>
                </a:extLst>
              </a:tr>
              <a:tr h="370840">
                <a:tc>
                  <a:txBody>
                    <a:bodyPr/>
                    <a:lstStyle/>
                    <a:p>
                      <a:r>
                        <a:rPr lang="en-US" dirty="0"/>
                        <a:t>Term paper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2310561089"/>
                  </a:ext>
                </a:extLst>
              </a:tr>
              <a:tr h="370840">
                <a:tc>
                  <a:txBody>
                    <a:bodyPr/>
                    <a:lstStyle/>
                    <a:p>
                      <a:r>
                        <a:rPr lang="en-US" dirty="0"/>
                        <a:t>Project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b="1" dirty="0">
                <a:sym typeface="Wingdings" pitchFamily="2" charset="2"/>
              </a:rPr>
              <a:t>Let us recall what was covered in the last lecture</a:t>
            </a:r>
          </a:p>
          <a:p>
            <a:r>
              <a:rPr lang="en-US" dirty="0">
                <a:latin typeface="+mj-lt"/>
              </a:rPr>
              <a:t>Sensors and actuators</a:t>
            </a:r>
          </a:p>
          <a:p>
            <a:r>
              <a:rPr lang="en-US" dirty="0">
                <a:latin typeface="+mj-lt"/>
              </a:rPr>
              <a:t>Teardown of common devices</a:t>
            </a:r>
          </a:p>
          <a:p>
            <a:r>
              <a:rPr lang="en-US" dirty="0">
                <a:latin typeface="+mj-lt"/>
              </a:rPr>
              <a:t>Interfacing actuators through DAC and PWM</a:t>
            </a:r>
          </a:p>
          <a:p>
            <a:r>
              <a:rPr lang="en-US" dirty="0">
                <a:latin typeface="+mj-lt"/>
              </a:rPr>
              <a:t>Interfacing peripherals through busses, UART</a:t>
            </a:r>
          </a:p>
          <a:p>
            <a:r>
              <a:rPr lang="en-US" dirty="0">
                <a:latin typeface="+mj-lt"/>
              </a:rPr>
              <a:t>Introduction to SPI</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14</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529290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15</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b="1" dirty="0">
                <a:solidFill>
                  <a:srgbClr val="FF0000"/>
                </a:solidFill>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49048224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Cars are </a:t>
            </a:r>
            <a:r>
              <a:rPr lang="en-US" b="1" dirty="0">
                <a:latin typeface="+mn-lt"/>
              </a:rPr>
              <a:t>all</a:t>
            </a:r>
            <a:r>
              <a:rPr lang="en-US" b="1" dirty="0">
                <a:latin typeface="+mj-lt"/>
              </a:rPr>
              <a:t>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16</a:t>
            </a:fld>
            <a:endParaRPr lang="sv-SE" dirty="0"/>
          </a:p>
        </p:txBody>
      </p:sp>
      <p:pic>
        <p:nvPicPr>
          <p:cNvPr id="5" name="Picture 4" descr="A sketch of a sports car&#10;&#10;Description automatically generated">
            <a:extLst>
              <a:ext uri="{FF2B5EF4-FFF2-40B4-BE49-F238E27FC236}">
                <a16:creationId xmlns:a16="http://schemas.microsoft.com/office/drawing/2014/main" id="{61F76FBF-AFEF-D28C-6A0A-836BD5BED1F8}"/>
              </a:ext>
            </a:extLst>
          </p:cNvPr>
          <p:cNvPicPr>
            <a:picLocks noChangeAspect="1"/>
          </p:cNvPicPr>
          <p:nvPr/>
        </p:nvPicPr>
        <p:blipFill>
          <a:blip r:embed="rId3"/>
          <a:stretch>
            <a:fillRect/>
          </a:stretch>
        </p:blipFill>
        <p:spPr>
          <a:xfrm>
            <a:off x="8701215" y="1754844"/>
            <a:ext cx="2652585" cy="2652585"/>
          </a:xfrm>
          <a:prstGeom prst="rect">
            <a:avLst/>
          </a:prstGeom>
        </p:spPr>
      </p:pic>
      <p:pic>
        <p:nvPicPr>
          <p:cNvPr id="9" name="Picture 8" descr="A white car with black paint splashes&#10;&#10;Description automatically generated">
            <a:extLst>
              <a:ext uri="{FF2B5EF4-FFF2-40B4-BE49-F238E27FC236}">
                <a16:creationId xmlns:a16="http://schemas.microsoft.com/office/drawing/2014/main" id="{F0B117F1-C796-5954-152B-A27D835B3099}"/>
              </a:ext>
            </a:extLst>
          </p:cNvPr>
          <p:cNvPicPr>
            <a:picLocks noChangeAspect="1"/>
          </p:cNvPicPr>
          <p:nvPr/>
        </p:nvPicPr>
        <p:blipFill>
          <a:blip r:embed="rId4"/>
          <a:stretch>
            <a:fillRect/>
          </a:stretch>
        </p:blipFill>
        <p:spPr>
          <a:xfrm>
            <a:off x="8563505" y="3582583"/>
            <a:ext cx="3183930" cy="3183930"/>
          </a:xfrm>
          <a:prstGeom prst="rect">
            <a:avLst/>
          </a:prstGeom>
        </p:spPr>
      </p:pic>
      <p:sp>
        <p:nvSpPr>
          <p:cNvPr id="10" name="Content Placeholder 2">
            <a:extLst>
              <a:ext uri="{FF2B5EF4-FFF2-40B4-BE49-F238E27FC236}">
                <a16:creationId xmlns:a16="http://schemas.microsoft.com/office/drawing/2014/main" id="{164DD17D-83E3-C001-9662-D8597B5CAEE7}"/>
              </a:ext>
            </a:extLst>
          </p:cNvPr>
          <p:cNvSpPr txBox="1">
            <a:spLocks/>
          </p:cNvSpPr>
          <p:nvPr/>
        </p:nvSpPr>
        <p:spPr>
          <a:xfrm>
            <a:off x="891597" y="1472972"/>
            <a:ext cx="10860315" cy="4665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Electric cars have numerous sensors and microcontrollers</a:t>
            </a:r>
          </a:p>
          <a:p>
            <a:pPr algn="just"/>
            <a:endParaRPr lang="en-US" dirty="0">
              <a:latin typeface="+mj-lt"/>
            </a:endParaRPr>
          </a:p>
          <a:p>
            <a:pPr algn="just"/>
            <a:r>
              <a:rPr lang="en-US" b="1" dirty="0">
                <a:latin typeface="+mj-lt"/>
              </a:rPr>
              <a:t>Various sensors that are used in cars include:</a:t>
            </a:r>
          </a:p>
          <a:p>
            <a:pPr lvl="1" algn="just"/>
            <a:r>
              <a:rPr lang="en-US" dirty="0">
                <a:latin typeface="+mj-lt"/>
              </a:rPr>
              <a:t>Tracking location: GPS (global positioning system)</a:t>
            </a:r>
          </a:p>
          <a:p>
            <a:pPr lvl="1" algn="just"/>
            <a:r>
              <a:rPr lang="en-US" dirty="0">
                <a:latin typeface="+mj-lt"/>
              </a:rPr>
              <a:t>Distance measurement: Ultrasonic sensors</a:t>
            </a:r>
          </a:p>
          <a:p>
            <a:pPr lvl="1" algn="just"/>
            <a:r>
              <a:rPr lang="en-US" dirty="0">
                <a:latin typeface="+mj-lt"/>
              </a:rPr>
              <a:t>Terrain mapping: Lidar (light detection and ranging)</a:t>
            </a:r>
          </a:p>
          <a:p>
            <a:pPr lvl="1" algn="just"/>
            <a:r>
              <a:rPr lang="en-US" dirty="0">
                <a:latin typeface="+mj-lt"/>
              </a:rPr>
              <a:t>Proximity sensing: radar</a:t>
            </a:r>
          </a:p>
          <a:p>
            <a:pPr lvl="1" algn="just"/>
            <a:r>
              <a:rPr lang="en-US" dirty="0">
                <a:latin typeface="+mj-lt"/>
              </a:rPr>
              <a:t>Various forms of cameras</a:t>
            </a:r>
          </a:p>
          <a:p>
            <a:pPr lvl="1" algn="just"/>
            <a:r>
              <a:rPr lang="en-US" dirty="0">
                <a:latin typeface="+mj-lt"/>
              </a:rPr>
              <a:t>Motion sensor: accelerometers </a:t>
            </a:r>
          </a:p>
          <a:p>
            <a:pPr lvl="1" algn="just"/>
            <a:r>
              <a:rPr lang="en-US" dirty="0">
                <a:latin typeface="+mj-lt"/>
              </a:rPr>
              <a:t>…. And many more</a:t>
            </a:r>
          </a:p>
        </p:txBody>
      </p:sp>
    </p:spTree>
    <p:extLst>
      <p:ext uri="{BB962C8B-B14F-4D97-AF65-F5344CB8AC3E}">
        <p14:creationId xmlns:p14="http://schemas.microsoft.com/office/powerpoint/2010/main" val="3977502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So, what are sensors ? </a:t>
            </a:r>
          </a:p>
        </p:txBody>
      </p:sp>
      <p:sp>
        <p:nvSpPr>
          <p:cNvPr id="3" name="Content Placeholder 2"/>
          <p:cNvSpPr>
            <a:spLocks noGrp="1"/>
          </p:cNvSpPr>
          <p:nvPr>
            <p:ph idx="1"/>
          </p:nvPr>
        </p:nvSpPr>
        <p:spPr>
          <a:xfrm>
            <a:off x="838199" y="1501547"/>
            <a:ext cx="10860315" cy="4665663"/>
          </a:xfrm>
        </p:spPr>
        <p:txBody>
          <a:bodyPr>
            <a:noAutofit/>
          </a:bodyPr>
          <a:lstStyle/>
          <a:p>
            <a:pPr algn="just"/>
            <a:r>
              <a:rPr lang="en-US" dirty="0">
                <a:latin typeface="+mj-lt"/>
              </a:rPr>
              <a:t>They are an eyes and ears for an embedded device. They sense environment and help to understand the physical world. Sensor is an electronic component that measures a physical phenomenon. </a:t>
            </a:r>
          </a:p>
          <a:p>
            <a:r>
              <a:rPr lang="en-US" dirty="0">
                <a:latin typeface="+mj-lt"/>
              </a:rPr>
              <a:t>What are the phenomenon that you would like to sense and measure?</a:t>
            </a:r>
          </a:p>
          <a:p>
            <a:pPr lvl="1"/>
            <a:r>
              <a:rPr lang="en-US" dirty="0">
                <a:latin typeface="+mj-lt"/>
              </a:rPr>
              <a:t>Temperature</a:t>
            </a:r>
          </a:p>
          <a:p>
            <a:pPr lvl="1"/>
            <a:r>
              <a:rPr lang="en-US" dirty="0">
                <a:latin typeface="+mj-lt"/>
              </a:rPr>
              <a:t>Humidity</a:t>
            </a:r>
          </a:p>
          <a:p>
            <a:pPr lvl="1"/>
            <a:r>
              <a:rPr lang="en-US" dirty="0">
                <a:latin typeface="+mj-lt"/>
              </a:rPr>
              <a:t>Acoustic</a:t>
            </a:r>
          </a:p>
          <a:p>
            <a:pPr lvl="1"/>
            <a:r>
              <a:rPr lang="en-US" dirty="0">
                <a:latin typeface="+mj-lt"/>
              </a:rPr>
              <a:t>Vital signs</a:t>
            </a:r>
          </a:p>
          <a:p>
            <a:pPr lvl="1"/>
            <a:r>
              <a:rPr lang="en-US" b="1" dirty="0">
                <a:latin typeface="+mj-lt"/>
              </a:rPr>
              <a:t>…….</a:t>
            </a:r>
          </a:p>
          <a:p>
            <a:r>
              <a:rPr lang="en-US" b="1" dirty="0">
                <a:latin typeface="+mj-lt"/>
              </a:rPr>
              <a:t>Choice of sensor depends on the target embedded application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17</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18</a:t>
            </a:fld>
            <a:endParaRPr lang="en-US"/>
          </a:p>
        </p:txBody>
      </p:sp>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62859" y="1456133"/>
            <a:ext cx="4095481" cy="523220"/>
          </a:xfrm>
          <a:prstGeom prst="rect">
            <a:avLst/>
          </a:prstGeom>
          <a:noFill/>
        </p:spPr>
        <p:txBody>
          <a:bodyPr wrap="square" rtlCol="0">
            <a:spAutoFit/>
          </a:bodyPr>
          <a:lstStyle/>
          <a:p>
            <a:pPr algn="ctr"/>
            <a:r>
              <a:rPr lang="en-US" sz="2800" dirty="0"/>
              <a:t>Active Sensing</a:t>
            </a:r>
          </a:p>
        </p:txBody>
      </p:sp>
      <p:pic>
        <p:nvPicPr>
          <p:cNvPr id="6" name="Picture 5" descr="A satellite flying over the earth&#10;&#10;Description automatically generated">
            <a:extLst>
              <a:ext uri="{FF2B5EF4-FFF2-40B4-BE49-F238E27FC236}">
                <a16:creationId xmlns:a16="http://schemas.microsoft.com/office/drawing/2014/main" id="{4F6DDAA9-6A21-BBA1-3D41-C44774B1A755}"/>
              </a:ext>
            </a:extLst>
          </p:cNvPr>
          <p:cNvPicPr>
            <a:picLocks noChangeAspect="1"/>
          </p:cNvPicPr>
          <p:nvPr/>
        </p:nvPicPr>
        <p:blipFill>
          <a:blip r:embed="rId2"/>
          <a:stretch>
            <a:fillRect/>
          </a:stretch>
        </p:blipFill>
        <p:spPr>
          <a:xfrm>
            <a:off x="1639837" y="2158999"/>
            <a:ext cx="3919538" cy="3919538"/>
          </a:xfrm>
          <a:prstGeom prst="rect">
            <a:avLst/>
          </a:prstGeom>
        </p:spPr>
      </p:pic>
      <p:pic>
        <p:nvPicPr>
          <p:cNvPr id="7" name="Picture 6" descr="A satellite flying over the earth&#10;&#10;Description automatically generated">
            <a:extLst>
              <a:ext uri="{FF2B5EF4-FFF2-40B4-BE49-F238E27FC236}">
                <a16:creationId xmlns:a16="http://schemas.microsoft.com/office/drawing/2014/main" id="{0DA1C36C-0773-83B9-52E2-71DE609DCE04}"/>
              </a:ext>
            </a:extLst>
          </p:cNvPr>
          <p:cNvPicPr>
            <a:picLocks noChangeAspect="1"/>
          </p:cNvPicPr>
          <p:nvPr/>
        </p:nvPicPr>
        <p:blipFill>
          <a:blip r:embed="rId2"/>
          <a:stretch>
            <a:fillRect/>
          </a:stretch>
        </p:blipFill>
        <p:spPr>
          <a:xfrm>
            <a:off x="6654932" y="2147887"/>
            <a:ext cx="3930650" cy="3930650"/>
          </a:xfrm>
          <a:prstGeom prst="rect">
            <a:avLst/>
          </a:prstGeom>
        </p:spPr>
      </p:pic>
      <p:cxnSp>
        <p:nvCxnSpPr>
          <p:cNvPr id="13" name="Straight Arrow Connector 12">
            <a:extLst>
              <a:ext uri="{FF2B5EF4-FFF2-40B4-BE49-F238E27FC236}">
                <a16:creationId xmlns:a16="http://schemas.microsoft.com/office/drawing/2014/main" id="{8B8D04D5-CACE-16CE-9B15-D90D5711490F}"/>
              </a:ext>
            </a:extLst>
          </p:cNvPr>
          <p:cNvCxnSpPr>
            <a:cxnSpLocks/>
          </p:cNvCxnSpPr>
          <p:nvPr/>
        </p:nvCxnSpPr>
        <p:spPr>
          <a:xfrm flipV="1">
            <a:off x="3389461" y="4113212"/>
            <a:ext cx="574559" cy="687388"/>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B386E5C3-FD0F-1F56-33DF-2F1716ED6D07}"/>
              </a:ext>
            </a:extLst>
          </p:cNvPr>
          <p:cNvCxnSpPr>
            <a:cxnSpLocks/>
          </p:cNvCxnSpPr>
          <p:nvPr/>
        </p:nvCxnSpPr>
        <p:spPr>
          <a:xfrm flipV="1">
            <a:off x="8417976" y="4170209"/>
            <a:ext cx="709169" cy="94668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C3D890C6-A92A-9EEA-2B66-F5AB4451B526}"/>
              </a:ext>
            </a:extLst>
          </p:cNvPr>
          <p:cNvCxnSpPr>
            <a:cxnSpLocks/>
          </p:cNvCxnSpPr>
          <p:nvPr/>
        </p:nvCxnSpPr>
        <p:spPr>
          <a:xfrm flipH="1">
            <a:off x="8145429" y="4113212"/>
            <a:ext cx="671207" cy="86477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A79C8356-99B3-9AEF-ADA6-5C30939A5299}"/>
              </a:ext>
            </a:extLst>
          </p:cNvPr>
          <p:cNvCxnSpPr>
            <a:cxnSpLocks/>
          </p:cNvCxnSpPr>
          <p:nvPr/>
        </p:nvCxnSpPr>
        <p:spPr>
          <a:xfrm>
            <a:off x="2878485" y="3587398"/>
            <a:ext cx="400934" cy="1165622"/>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sp>
        <p:nvSpPr>
          <p:cNvPr id="9" name="TextBox 8">
            <a:extLst>
              <a:ext uri="{FF2B5EF4-FFF2-40B4-BE49-F238E27FC236}">
                <a16:creationId xmlns:a16="http://schemas.microsoft.com/office/drawing/2014/main" id="{0CE4862A-5572-B207-A3E5-51D0C1EBEC30}"/>
              </a:ext>
            </a:extLst>
          </p:cNvPr>
          <p:cNvSpPr txBox="1"/>
          <p:nvPr/>
        </p:nvSpPr>
        <p:spPr>
          <a:xfrm>
            <a:off x="838200" y="5985490"/>
            <a:ext cx="10781371" cy="954107"/>
          </a:xfrm>
          <a:prstGeom prst="rect">
            <a:avLst/>
          </a:prstGeom>
          <a:noFill/>
        </p:spPr>
        <p:txBody>
          <a:bodyPr wrap="square">
            <a:spAutoFit/>
          </a:bodyPr>
          <a:lstStyle/>
          <a:p>
            <a:r>
              <a:rPr lang="en-US" sz="2800" dirty="0">
                <a:latin typeface="+mj-lt"/>
              </a:rPr>
              <a:t>When we talk about embedded systems we focus on passive sensing. As It is much cheaper and at a lower energy consumption</a:t>
            </a:r>
          </a:p>
        </p:txBody>
      </p:sp>
    </p:spTree>
    <p:extLst>
      <p:ext uri="{BB962C8B-B14F-4D97-AF65-F5344CB8AC3E}">
        <p14:creationId xmlns:p14="http://schemas.microsoft.com/office/powerpoint/2010/main" val="763991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Sensors have become exceedingly energy-efficient</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19</a:t>
            </a:fld>
            <a:endParaRPr lang="en-US"/>
          </a:p>
        </p:txBody>
      </p:sp>
      <p:sp>
        <p:nvSpPr>
          <p:cNvPr id="5" name="Content Placeholder 2">
            <a:extLst>
              <a:ext uri="{FF2B5EF4-FFF2-40B4-BE49-F238E27FC236}">
                <a16:creationId xmlns:a16="http://schemas.microsoft.com/office/drawing/2014/main" id="{438ED3AB-7EA1-12E0-7694-6B5AC2E082CC}"/>
              </a:ext>
            </a:extLst>
          </p:cNvPr>
          <p:cNvSpPr>
            <a:spLocks noGrp="1"/>
          </p:cNvSpPr>
          <p:nvPr>
            <p:ph idx="1"/>
          </p:nvPr>
        </p:nvSpPr>
        <p:spPr>
          <a:xfrm>
            <a:off x="838201" y="1690688"/>
            <a:ext cx="10515600" cy="1325563"/>
          </a:xfrm>
        </p:spPr>
        <p:txBody>
          <a:bodyPr>
            <a:normAutofit fontScale="92500"/>
          </a:bodyPr>
          <a:lstStyle/>
          <a:p>
            <a:r>
              <a:rPr lang="en-US" dirty="0">
                <a:latin typeface="+mj-lt"/>
              </a:rPr>
              <a:t>During past decades, sensors have become exceedingly </a:t>
            </a:r>
            <a:r>
              <a:rPr lang="en-US" b="1" dirty="0">
                <a:solidFill>
                  <a:srgbClr val="FF0000"/>
                </a:solidFill>
              </a:rPr>
              <a:t>energy-efficient</a:t>
            </a:r>
          </a:p>
          <a:p>
            <a:pPr lvl="1"/>
            <a:r>
              <a:rPr lang="en-US" dirty="0">
                <a:latin typeface="+mj-lt"/>
              </a:rPr>
              <a:t>E.g., Accelerometer, Temperature, Image Sensors: Few µW’s of power</a:t>
            </a:r>
          </a:p>
          <a:p>
            <a:pPr lvl="1"/>
            <a:r>
              <a:rPr lang="en-US" dirty="0">
                <a:latin typeface="+mj-lt"/>
              </a:rPr>
              <a:t>Mostly passive sensors in constrained wireless embedded devices</a:t>
            </a:r>
          </a:p>
          <a:p>
            <a:endParaRPr lang="en-US" dirty="0">
              <a:latin typeface="+mj-lt"/>
            </a:endParaRPr>
          </a:p>
          <a:p>
            <a:pPr marL="0" indent="0">
              <a:buNone/>
            </a:pPr>
            <a:endParaRPr lang="en-US" dirty="0">
              <a:latin typeface="+mj-lt"/>
            </a:endParaRPr>
          </a:p>
        </p:txBody>
      </p:sp>
      <p:pic>
        <p:nvPicPr>
          <p:cNvPr id="8" name="Picture 7">
            <a:extLst>
              <a:ext uri="{FF2B5EF4-FFF2-40B4-BE49-F238E27FC236}">
                <a16:creationId xmlns:a16="http://schemas.microsoft.com/office/drawing/2014/main" id="{747F0E7D-3658-D899-137B-7768C1294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734" y="3391096"/>
            <a:ext cx="3093868" cy="3093868"/>
          </a:xfrm>
          <a:prstGeom prst="rect">
            <a:avLst/>
          </a:prstGeom>
        </p:spPr>
      </p:pic>
      <p:pic>
        <p:nvPicPr>
          <p:cNvPr id="10" name="Picture 9" descr="A person holding a small green circuit board&#10;&#10;Description automatically generated">
            <a:extLst>
              <a:ext uri="{FF2B5EF4-FFF2-40B4-BE49-F238E27FC236}">
                <a16:creationId xmlns:a16="http://schemas.microsoft.com/office/drawing/2014/main" id="{5190532F-D71E-E225-96BE-159C8222D6D7}"/>
              </a:ext>
            </a:extLst>
          </p:cNvPr>
          <p:cNvPicPr>
            <a:picLocks noChangeAspect="1"/>
          </p:cNvPicPr>
          <p:nvPr/>
        </p:nvPicPr>
        <p:blipFill>
          <a:blip r:embed="rId3"/>
          <a:stretch>
            <a:fillRect/>
          </a:stretch>
        </p:blipFill>
        <p:spPr>
          <a:xfrm>
            <a:off x="6232732" y="3136799"/>
            <a:ext cx="4212839" cy="2808559"/>
          </a:xfrm>
          <a:prstGeom prst="rect">
            <a:avLst/>
          </a:prstGeom>
        </p:spPr>
      </p:pic>
    </p:spTree>
    <p:extLst>
      <p:ext uri="{BB962C8B-B14F-4D97-AF65-F5344CB8AC3E}">
        <p14:creationId xmlns:p14="http://schemas.microsoft.com/office/powerpoint/2010/main" val="403639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216055" y="233071"/>
            <a:ext cx="11762678" cy="1325563"/>
          </a:xfrm>
        </p:spPr>
        <p:txBody>
          <a:bodyPr>
            <a:normAutofit/>
          </a:bodyPr>
          <a:lstStyle/>
          <a:p>
            <a:r>
              <a:rPr lang="en-US" sz="4000" dirty="0">
                <a:latin typeface="+mn-lt"/>
              </a:rPr>
              <a:t>Sensors transform phenomenon into electrical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216055" y="1645133"/>
            <a:ext cx="11762678" cy="4599627"/>
          </a:xfrm>
        </p:spPr>
        <p:txBody>
          <a:bodyPr>
            <a:normAutofit/>
          </a:bodyPr>
          <a:lstStyle/>
          <a:p>
            <a:pPr algn="just"/>
            <a:r>
              <a:rPr lang="en-SG" dirty="0">
                <a:latin typeface="+mj-lt"/>
              </a:rPr>
              <a:t>H</a:t>
            </a:r>
            <a:r>
              <a:rPr lang="en-SG" b="0" i="0" dirty="0">
                <a:effectLst/>
                <a:latin typeface="+mj-lt"/>
              </a:rPr>
              <a:t>ow sensors convert physical phenomena into electrical signals, we refer to Ohm's Law, which states that Voltage (V) equals Current (I) times Resistance (R)</a:t>
            </a:r>
          </a:p>
          <a:p>
            <a:pPr algn="just"/>
            <a:endParaRPr lang="en-SG" b="0" i="0" dirty="0">
              <a:effectLst/>
              <a:latin typeface="+mj-lt"/>
            </a:endParaRPr>
          </a:p>
          <a:p>
            <a:pPr marL="0" indent="0" algn="ctr">
              <a:buNone/>
            </a:pPr>
            <a:r>
              <a:rPr lang="en-SG" sz="3200" dirty="0">
                <a:solidFill>
                  <a:srgbClr val="C00000"/>
                </a:solidFill>
              </a:rPr>
              <a:t>V (Voltage) = I (Current) X R (Resistance)</a:t>
            </a:r>
          </a:p>
          <a:p>
            <a:pPr algn="just"/>
            <a:endParaRPr lang="en-SG" b="0" i="0" dirty="0">
              <a:effectLst/>
              <a:latin typeface="+mj-lt"/>
            </a:endParaRPr>
          </a:p>
          <a:p>
            <a:pPr algn="just"/>
            <a:r>
              <a:rPr lang="en-US" dirty="0">
                <a:latin typeface="+mj-lt"/>
              </a:rPr>
              <a:t>By altering one of the variables in Ohm’s law —Voltage (V), Current (I), or Resistance (R)—in response to changes in the phenomenon, a sensor generates an analog electrical signal that corresponds to that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20</a:t>
            </a:fld>
            <a:endParaRPr lang="en-US"/>
          </a:p>
        </p:txBody>
      </p:sp>
    </p:spTree>
    <p:extLst>
      <p:ext uri="{BB962C8B-B14F-4D97-AF65-F5344CB8AC3E}">
        <p14:creationId xmlns:p14="http://schemas.microsoft.com/office/powerpoint/2010/main" val="1247909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21</a:t>
            </a:fld>
            <a:endParaRPr lang="en-US"/>
          </a:p>
        </p:txBody>
      </p:sp>
    </p:spTree>
    <p:extLst>
      <p:ext uri="{BB962C8B-B14F-4D97-AF65-F5344CB8AC3E}">
        <p14:creationId xmlns:p14="http://schemas.microsoft.com/office/powerpoint/2010/main" val="2923875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22</a:t>
            </a:fld>
            <a:endParaRPr lang="en-US"/>
          </a:p>
        </p:txBody>
      </p:sp>
      <p:sp>
        <p:nvSpPr>
          <p:cNvPr id="6" name="Content Placeholder 5">
            <a:extLst>
              <a:ext uri="{FF2B5EF4-FFF2-40B4-BE49-F238E27FC236}">
                <a16:creationId xmlns:a16="http://schemas.microsoft.com/office/drawing/2014/main" id="{68D63F9B-1E3F-20D9-C4F3-55D78A52D9EA}"/>
              </a:ext>
            </a:extLst>
          </p:cNvPr>
          <p:cNvSpPr>
            <a:spLocks noGrp="1"/>
          </p:cNvSpPr>
          <p:nvPr>
            <p:ph idx="1"/>
          </p:nvPr>
        </p:nvSpPr>
        <p:spPr>
          <a:xfrm>
            <a:off x="525966" y="1755572"/>
            <a:ext cx="11338932" cy="4351338"/>
          </a:xfrm>
        </p:spPr>
        <p:txBody>
          <a:bodyPr>
            <a:normAutofit/>
          </a:bodyPr>
          <a:lstStyle/>
          <a:p>
            <a:pPr algn="l">
              <a:buFont typeface="Arial" panose="020B0604020202020204" pitchFamily="34" charset="0"/>
              <a:buChar char="•"/>
            </a:pPr>
            <a:r>
              <a:rPr lang="en-SG" b="1" i="0" dirty="0">
                <a:effectLst/>
                <a:latin typeface="+mj-lt"/>
              </a:rPr>
              <a:t>Resistivity (</a:t>
            </a:r>
            <a:r>
              <a:rPr lang="el-GR" b="1" i="1" dirty="0">
                <a:effectLst/>
                <a:latin typeface="+mj-lt"/>
              </a:rPr>
              <a:t>ρ</a:t>
            </a:r>
            <a:r>
              <a:rPr lang="el-GR" b="1" i="0" dirty="0">
                <a:effectLst/>
                <a:latin typeface="+mj-lt"/>
              </a:rPr>
              <a:t>)</a:t>
            </a:r>
            <a:r>
              <a:rPr lang="el-GR" b="0" i="0" dirty="0">
                <a:effectLst/>
                <a:latin typeface="+mj-lt"/>
              </a:rPr>
              <a:t>: </a:t>
            </a:r>
            <a:r>
              <a:rPr lang="en-SG" b="0" i="0" dirty="0">
                <a:effectLst/>
                <a:latin typeface="+mj-lt"/>
              </a:rPr>
              <a:t>Materials with higher resistivity create more resistance for the same length and area. Resistivity is sensitive to physical conditions; </a:t>
            </a:r>
          </a:p>
          <a:p>
            <a:pPr algn="l">
              <a:buFont typeface="Arial" panose="020B0604020202020204" pitchFamily="34" charset="0"/>
              <a:buChar char="•"/>
            </a:pPr>
            <a:endParaRPr lang="en-SG" b="0" i="0" dirty="0">
              <a:effectLst/>
              <a:latin typeface="+mj-lt"/>
            </a:endParaRPr>
          </a:p>
          <a:p>
            <a:pPr marL="742950" lvl="1" indent="-285750" algn="l">
              <a:buFont typeface="Arial" panose="020B0604020202020204" pitchFamily="34" charset="0"/>
              <a:buChar char="•"/>
            </a:pPr>
            <a:r>
              <a:rPr lang="en-SG" b="1" i="0" dirty="0">
                <a:effectLst/>
                <a:latin typeface="+mj-lt"/>
              </a:rPr>
              <a:t>Temperature</a:t>
            </a:r>
            <a:r>
              <a:rPr lang="en-SG" b="0" i="0" dirty="0">
                <a:effectLst/>
                <a:latin typeface="+mj-lt"/>
              </a:rPr>
              <a:t>: Many conductors have higher resistivity at higher temperatures.</a:t>
            </a:r>
          </a:p>
          <a:p>
            <a:pPr marL="742950" lvl="1" indent="-285750" algn="l">
              <a:buFont typeface="Arial" panose="020B0604020202020204" pitchFamily="34" charset="0"/>
              <a:buChar char="•"/>
            </a:pPr>
            <a:r>
              <a:rPr lang="en-SG" b="1" i="0" dirty="0">
                <a:effectLst/>
                <a:latin typeface="+mj-lt"/>
              </a:rPr>
              <a:t>Light</a:t>
            </a:r>
            <a:r>
              <a:rPr lang="en-SG" b="0" i="0" dirty="0">
                <a:effectLst/>
                <a:latin typeface="+mj-lt"/>
              </a:rPr>
              <a:t>: Some materials (like photoresistors) change their resistivity exposed to light.</a:t>
            </a:r>
          </a:p>
          <a:p>
            <a:pPr marL="742950" lvl="1" indent="-285750" algn="l">
              <a:buFont typeface="Arial" panose="020B0604020202020204" pitchFamily="34" charset="0"/>
              <a:buChar char="•"/>
            </a:pPr>
            <a:r>
              <a:rPr lang="en-SG" b="1" i="0" dirty="0">
                <a:effectLst/>
                <a:latin typeface="+mj-lt"/>
              </a:rPr>
              <a:t>Strain</a:t>
            </a:r>
            <a:r>
              <a:rPr lang="en-SG" b="0" i="0" dirty="0">
                <a:effectLst/>
                <a:latin typeface="+mj-lt"/>
              </a:rPr>
              <a:t>: Materials known as strain gauges increase in resistivity when stretched.</a:t>
            </a:r>
          </a:p>
          <a:p>
            <a:endParaRPr lang="en-US" dirty="0"/>
          </a:p>
        </p:txBody>
      </p:sp>
    </p:spTree>
    <p:extLst>
      <p:ext uri="{BB962C8B-B14F-4D97-AF65-F5344CB8AC3E}">
        <p14:creationId xmlns:p14="http://schemas.microsoft.com/office/powerpoint/2010/main" val="1923482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2A9-F2AD-4A46-8FC9-477FCE50BE48}"/>
              </a:ext>
            </a:extLst>
          </p:cNvPr>
          <p:cNvSpPr>
            <a:spLocks noGrp="1"/>
          </p:cNvSpPr>
          <p:nvPr>
            <p:ph type="title"/>
          </p:nvPr>
        </p:nvSpPr>
        <p:spPr>
          <a:xfrm>
            <a:off x="556318" y="191549"/>
            <a:ext cx="10515600" cy="1325563"/>
          </a:xfrm>
        </p:spPr>
        <p:txBody>
          <a:bodyPr/>
          <a:lstStyle/>
          <a:p>
            <a:r>
              <a:rPr lang="en-US" dirty="0">
                <a:latin typeface="+mn-lt"/>
              </a:rPr>
              <a:t>Temperature sensing using resistivity changes</a:t>
            </a:r>
          </a:p>
        </p:txBody>
      </p:sp>
      <p:sp>
        <p:nvSpPr>
          <p:cNvPr id="3" name="Content Placeholder 2">
            <a:extLst>
              <a:ext uri="{FF2B5EF4-FFF2-40B4-BE49-F238E27FC236}">
                <a16:creationId xmlns:a16="http://schemas.microsoft.com/office/drawing/2014/main" id="{9BEABF3A-FFA0-40BA-BF1F-418801E4B6F6}"/>
              </a:ext>
            </a:extLst>
          </p:cNvPr>
          <p:cNvSpPr>
            <a:spLocks noGrp="1"/>
          </p:cNvSpPr>
          <p:nvPr>
            <p:ph idx="1"/>
          </p:nvPr>
        </p:nvSpPr>
        <p:spPr>
          <a:xfrm>
            <a:off x="838200" y="1478042"/>
            <a:ext cx="11079364" cy="5029200"/>
          </a:xfrm>
        </p:spPr>
        <p:txBody>
          <a:bodyPr/>
          <a:lstStyle/>
          <a:p>
            <a:pPr marL="0" indent="0">
              <a:buNone/>
            </a:pPr>
            <a:r>
              <a:rPr lang="en-US" b="1" dirty="0">
                <a:latin typeface="+mj-lt"/>
              </a:rPr>
              <a:t>Thermistor</a:t>
            </a:r>
            <a:r>
              <a:rPr lang="en-US" dirty="0">
                <a:latin typeface="+mj-lt"/>
              </a:rPr>
              <a:t> is a sensor which varies in resistance based on temperature</a:t>
            </a:r>
          </a:p>
          <a:p>
            <a:r>
              <a:rPr lang="en-US" b="1" dirty="0">
                <a:latin typeface="+mj-lt"/>
              </a:rPr>
              <a:t>Advantages: </a:t>
            </a:r>
            <a:r>
              <a:rPr lang="en-US" dirty="0">
                <a:latin typeface="+mj-lt"/>
              </a:rPr>
              <a:t>They are cheap and easy to use. Low cost</a:t>
            </a:r>
          </a:p>
          <a:p>
            <a:r>
              <a:rPr lang="en-US" b="1" dirty="0">
                <a:latin typeface="+mj-lt"/>
              </a:rPr>
              <a:t>Disadvantages: </a:t>
            </a:r>
            <a:r>
              <a:rPr lang="en-US" dirty="0">
                <a:latin typeface="+mj-lt"/>
              </a:rPr>
              <a:t>They have a non-linear transfer function</a:t>
            </a:r>
          </a:p>
        </p:txBody>
      </p:sp>
      <p:sp>
        <p:nvSpPr>
          <p:cNvPr id="4" name="Slide Number Placeholder 3">
            <a:extLst>
              <a:ext uri="{FF2B5EF4-FFF2-40B4-BE49-F238E27FC236}">
                <a16:creationId xmlns:a16="http://schemas.microsoft.com/office/drawing/2014/main" id="{7D49C87E-9CCB-40F2-98A1-703D9AE774D7}"/>
              </a:ext>
            </a:extLst>
          </p:cNvPr>
          <p:cNvSpPr>
            <a:spLocks noGrp="1"/>
          </p:cNvSpPr>
          <p:nvPr>
            <p:ph type="sldNum" sz="quarter" idx="12"/>
          </p:nvPr>
        </p:nvSpPr>
        <p:spPr/>
        <p:txBody>
          <a:bodyPr/>
          <a:lstStyle/>
          <a:p>
            <a:fld id="{0778C724-3839-4D76-A707-B4C23905D055}" type="slidenum">
              <a:rPr lang="en-US" smtClean="0"/>
              <a:t>23</a:t>
            </a:fld>
            <a:endParaRPr lang="en-US"/>
          </a:p>
        </p:txBody>
      </p:sp>
      <p:graphicFrame>
        <p:nvGraphicFramePr>
          <p:cNvPr id="7" name="Chart 6">
            <a:extLst>
              <a:ext uri="{FF2B5EF4-FFF2-40B4-BE49-F238E27FC236}">
                <a16:creationId xmlns:a16="http://schemas.microsoft.com/office/drawing/2014/main" id="{3606123D-1A4C-41C0-B5B7-EA3212B11A6F}"/>
              </a:ext>
            </a:extLst>
          </p:cNvPr>
          <p:cNvGraphicFramePr>
            <a:graphicFrameLocks/>
          </p:cNvGraphicFramePr>
          <p:nvPr>
            <p:extLst>
              <p:ext uri="{D42A27DB-BD31-4B8C-83A1-F6EECF244321}">
                <p14:modId xmlns:p14="http://schemas.microsoft.com/office/powerpoint/2010/main" val="2161655433"/>
              </p:ext>
            </p:extLst>
          </p:nvPr>
        </p:nvGraphicFramePr>
        <p:xfrm>
          <a:off x="6765689" y="3209232"/>
          <a:ext cx="4306229" cy="3010578"/>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A black and white rectangle with a black stripe&#10;&#10;Description automatically generated">
            <a:extLst>
              <a:ext uri="{FF2B5EF4-FFF2-40B4-BE49-F238E27FC236}">
                <a16:creationId xmlns:a16="http://schemas.microsoft.com/office/drawing/2014/main" id="{186A4C9D-4BBF-9CA5-6C12-86AA5F774F75}"/>
              </a:ext>
            </a:extLst>
          </p:cNvPr>
          <p:cNvPicPr>
            <a:picLocks noChangeAspect="1"/>
          </p:cNvPicPr>
          <p:nvPr/>
        </p:nvPicPr>
        <p:blipFill>
          <a:blip r:embed="rId3"/>
          <a:stretch>
            <a:fillRect/>
          </a:stretch>
        </p:blipFill>
        <p:spPr>
          <a:xfrm>
            <a:off x="1489610" y="3340059"/>
            <a:ext cx="4605609" cy="3274300"/>
          </a:xfrm>
          <a:prstGeom prst="rect">
            <a:avLst/>
          </a:prstGeom>
        </p:spPr>
      </p:pic>
    </p:spTree>
    <p:extLst>
      <p:ext uri="{BB962C8B-B14F-4D97-AF65-F5344CB8AC3E}">
        <p14:creationId xmlns:p14="http://schemas.microsoft.com/office/powerpoint/2010/main" val="177396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E732-B767-4380-B872-7AFC4863BD00}"/>
              </a:ext>
            </a:extLst>
          </p:cNvPr>
          <p:cNvSpPr>
            <a:spLocks noGrp="1"/>
          </p:cNvSpPr>
          <p:nvPr>
            <p:ph type="title"/>
          </p:nvPr>
        </p:nvSpPr>
        <p:spPr>
          <a:xfrm>
            <a:off x="605017" y="365125"/>
            <a:ext cx="10748783" cy="1325563"/>
          </a:xfrm>
        </p:spPr>
        <p:txBody>
          <a:bodyPr/>
          <a:lstStyle/>
          <a:p>
            <a:r>
              <a:rPr lang="en-US" dirty="0">
                <a:latin typeface="+mn-lt"/>
              </a:rPr>
              <a:t>Light sensing using resistive changes</a:t>
            </a:r>
          </a:p>
        </p:txBody>
      </p:sp>
      <p:sp>
        <p:nvSpPr>
          <p:cNvPr id="3" name="Content Placeholder 2">
            <a:extLst>
              <a:ext uri="{FF2B5EF4-FFF2-40B4-BE49-F238E27FC236}">
                <a16:creationId xmlns:a16="http://schemas.microsoft.com/office/drawing/2014/main" id="{BBC04D30-50BC-42FD-AEF9-78CB599D502E}"/>
              </a:ext>
            </a:extLst>
          </p:cNvPr>
          <p:cNvSpPr>
            <a:spLocks noGrp="1"/>
          </p:cNvSpPr>
          <p:nvPr>
            <p:ph idx="1"/>
          </p:nvPr>
        </p:nvSpPr>
        <p:spPr>
          <a:xfrm>
            <a:off x="491706" y="1509712"/>
            <a:ext cx="10862094" cy="5029200"/>
          </a:xfrm>
        </p:spPr>
        <p:txBody>
          <a:bodyPr/>
          <a:lstStyle/>
          <a:p>
            <a:r>
              <a:rPr lang="en-US" b="1" dirty="0">
                <a:latin typeface="+mj-lt"/>
              </a:rPr>
              <a:t>Photocell</a:t>
            </a:r>
            <a:r>
              <a:rPr lang="en-US" dirty="0">
                <a:latin typeface="+mj-lt"/>
              </a:rPr>
              <a:t> changes resistance with light (non-linear)</a:t>
            </a:r>
            <a:endParaRPr lang="en-US" b="1" dirty="0">
              <a:latin typeface="+mj-lt"/>
            </a:endParaRPr>
          </a:p>
        </p:txBody>
      </p:sp>
      <p:sp>
        <p:nvSpPr>
          <p:cNvPr id="4" name="Slide Number Placeholder 3">
            <a:extLst>
              <a:ext uri="{FF2B5EF4-FFF2-40B4-BE49-F238E27FC236}">
                <a16:creationId xmlns:a16="http://schemas.microsoft.com/office/drawing/2014/main" id="{75225905-EC27-4467-B933-17C0D4A42B72}"/>
              </a:ext>
            </a:extLst>
          </p:cNvPr>
          <p:cNvSpPr>
            <a:spLocks noGrp="1"/>
          </p:cNvSpPr>
          <p:nvPr>
            <p:ph type="sldNum" sz="quarter" idx="12"/>
          </p:nvPr>
        </p:nvSpPr>
        <p:spPr/>
        <p:txBody>
          <a:bodyPr/>
          <a:lstStyle/>
          <a:p>
            <a:fld id="{0778C724-3839-4D76-A707-B4C23905D055}" type="slidenum">
              <a:rPr lang="en-US" smtClean="0"/>
              <a:t>24</a:t>
            </a:fld>
            <a:endParaRPr lang="en-US" dirty="0"/>
          </a:p>
        </p:txBody>
      </p:sp>
      <p:pic>
        <p:nvPicPr>
          <p:cNvPr id="6" name="Picture 5">
            <a:extLst>
              <a:ext uri="{FF2B5EF4-FFF2-40B4-BE49-F238E27FC236}">
                <a16:creationId xmlns:a16="http://schemas.microsoft.com/office/drawing/2014/main" id="{B6DE292F-EBBB-4027-B23B-5F7AF2DB7C95}"/>
              </a:ext>
            </a:extLst>
          </p:cNvPr>
          <p:cNvPicPr>
            <a:picLocks noChangeAspect="1"/>
          </p:cNvPicPr>
          <p:nvPr/>
        </p:nvPicPr>
        <p:blipFill>
          <a:blip r:embed="rId2"/>
          <a:stretch>
            <a:fillRect/>
          </a:stretch>
        </p:blipFill>
        <p:spPr>
          <a:xfrm>
            <a:off x="657931" y="2258889"/>
            <a:ext cx="7285378" cy="4080205"/>
          </a:xfrm>
          <a:prstGeom prst="rect">
            <a:avLst/>
          </a:prstGeom>
        </p:spPr>
      </p:pic>
      <p:sp>
        <p:nvSpPr>
          <p:cNvPr id="7" name="TextBox 6">
            <a:extLst>
              <a:ext uri="{FF2B5EF4-FFF2-40B4-BE49-F238E27FC236}">
                <a16:creationId xmlns:a16="http://schemas.microsoft.com/office/drawing/2014/main" id="{255B4C2C-AB17-4327-A79F-5265967F4E01}"/>
              </a:ext>
            </a:extLst>
          </p:cNvPr>
          <p:cNvSpPr txBox="1"/>
          <p:nvPr/>
        </p:nvSpPr>
        <p:spPr>
          <a:xfrm>
            <a:off x="8262722" y="4575119"/>
            <a:ext cx="3403787" cy="1200329"/>
          </a:xfrm>
          <a:prstGeom prst="rect">
            <a:avLst/>
          </a:prstGeom>
          <a:noFill/>
        </p:spPr>
        <p:txBody>
          <a:bodyPr wrap="square" rtlCol="0">
            <a:spAutoFit/>
          </a:bodyPr>
          <a:lstStyle/>
          <a:p>
            <a:r>
              <a:rPr lang="en-US" sz="2400" dirty="0"/>
              <a:t>Example:</a:t>
            </a:r>
          </a:p>
          <a:p>
            <a:pPr marL="285750" indent="-285750">
              <a:buFont typeface="Arial" panose="020B0604020202020204" pitchFamily="34" charset="0"/>
              <a:buChar char="•"/>
            </a:pPr>
            <a:r>
              <a:rPr lang="en-US" sz="2400" dirty="0"/>
              <a:t>10 </a:t>
            </a:r>
            <a:r>
              <a:rPr lang="en-US" sz="2400" dirty="0" err="1"/>
              <a:t>kΩ</a:t>
            </a:r>
            <a:r>
              <a:rPr lang="en-US" sz="2400" dirty="0"/>
              <a:t> when dark</a:t>
            </a:r>
          </a:p>
          <a:p>
            <a:pPr marL="285750" indent="-285750">
              <a:buFont typeface="Arial" panose="020B0604020202020204" pitchFamily="34" charset="0"/>
              <a:buChar char="•"/>
            </a:pPr>
            <a:r>
              <a:rPr lang="en-US" sz="2400" dirty="0"/>
              <a:t>1 </a:t>
            </a:r>
            <a:r>
              <a:rPr lang="en-US" sz="2400" dirty="0" err="1"/>
              <a:t>kΩ</a:t>
            </a:r>
            <a:r>
              <a:rPr lang="en-US" sz="2400" dirty="0"/>
              <a:t> when light</a:t>
            </a:r>
          </a:p>
        </p:txBody>
      </p:sp>
      <p:pic>
        <p:nvPicPr>
          <p:cNvPr id="8" name="Picture 7" descr="A close-up of a resistor&#10;&#10;Description automatically generated">
            <a:extLst>
              <a:ext uri="{FF2B5EF4-FFF2-40B4-BE49-F238E27FC236}">
                <a16:creationId xmlns:a16="http://schemas.microsoft.com/office/drawing/2014/main" id="{BFADCCD7-964D-1E6E-4A5C-90C1E50ED5B0}"/>
              </a:ext>
            </a:extLst>
          </p:cNvPr>
          <p:cNvPicPr>
            <a:picLocks noChangeAspect="1"/>
          </p:cNvPicPr>
          <p:nvPr/>
        </p:nvPicPr>
        <p:blipFill>
          <a:blip r:embed="rId3"/>
          <a:stretch>
            <a:fillRect/>
          </a:stretch>
        </p:blipFill>
        <p:spPr>
          <a:xfrm>
            <a:off x="9183744" y="2284109"/>
            <a:ext cx="2170056" cy="1627542"/>
          </a:xfrm>
          <a:prstGeom prst="rect">
            <a:avLst/>
          </a:prstGeom>
        </p:spPr>
      </p:pic>
      <p:pic>
        <p:nvPicPr>
          <p:cNvPr id="10" name="Picture 9" descr="A red symbol with arrows pointing to a circle&#10;&#10;Description automatically generated">
            <a:extLst>
              <a:ext uri="{FF2B5EF4-FFF2-40B4-BE49-F238E27FC236}">
                <a16:creationId xmlns:a16="http://schemas.microsoft.com/office/drawing/2014/main" id="{390230F7-2565-2A52-305D-876BF1B7DD08}"/>
              </a:ext>
            </a:extLst>
          </p:cNvPr>
          <p:cNvPicPr>
            <a:picLocks noChangeAspect="1"/>
          </p:cNvPicPr>
          <p:nvPr/>
        </p:nvPicPr>
        <p:blipFill>
          <a:blip r:embed="rId4"/>
          <a:stretch>
            <a:fillRect/>
          </a:stretch>
        </p:blipFill>
        <p:spPr>
          <a:xfrm>
            <a:off x="6582136" y="2291134"/>
            <a:ext cx="2322450" cy="1543305"/>
          </a:xfrm>
          <a:prstGeom prst="rect">
            <a:avLst/>
          </a:prstGeom>
        </p:spPr>
      </p:pic>
    </p:spTree>
    <p:extLst>
      <p:ext uri="{BB962C8B-B14F-4D97-AF65-F5344CB8AC3E}">
        <p14:creationId xmlns:p14="http://schemas.microsoft.com/office/powerpoint/2010/main" val="365206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25</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89529" y="3429000"/>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465611" y="523246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125572511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26</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560349" y="1448654"/>
            <a:ext cx="11071302" cy="4958871"/>
          </a:xfrm>
        </p:spPr>
        <p:txBody>
          <a:bodyPr>
            <a:normAutofit/>
          </a:bodyPr>
          <a:lstStyle/>
          <a:p>
            <a:pPr algn="just"/>
            <a:r>
              <a:rPr lang="en-SG" b="0" i="0" dirty="0">
                <a:effectLst/>
                <a:latin typeface="+mj-lt"/>
              </a:rPr>
              <a:t>ADCs convert </a:t>
            </a:r>
            <a:r>
              <a:rPr lang="en-SG" b="0" i="0" dirty="0" err="1">
                <a:effectLst/>
                <a:latin typeface="+mj-lt"/>
              </a:rPr>
              <a:t>analog</a:t>
            </a:r>
            <a:r>
              <a:rPr lang="en-SG" b="0" i="0" dirty="0">
                <a:effectLst/>
                <a:latin typeface="+mj-lt"/>
              </a:rPr>
              <a:t> signals, which have a continuous range of values, into digital signals, which have discrete numerical representations. This is essential for digital devices to process real-world </a:t>
            </a:r>
            <a:r>
              <a:rPr lang="en-SG" b="0" i="0" dirty="0" err="1">
                <a:effectLst/>
                <a:latin typeface="+mj-lt"/>
              </a:rPr>
              <a:t>analog</a:t>
            </a:r>
            <a:r>
              <a:rPr lang="en-SG" b="0" i="0" dirty="0">
                <a:effectLst/>
                <a:latin typeface="+mj-lt"/>
              </a:rPr>
              <a:t> inputs</a:t>
            </a:r>
          </a:p>
          <a:p>
            <a:pPr algn="l">
              <a:buFont typeface="Arial" panose="020B0604020202020204" pitchFamily="34" charset="0"/>
              <a:buChar char="•"/>
            </a:pPr>
            <a:r>
              <a:rPr lang="en-SG" sz="3000" b="1" i="0" dirty="0">
                <a:effectLst/>
                <a:latin typeface="+mj-lt"/>
              </a:rPr>
              <a:t>What are the various parameters of the ADC?</a:t>
            </a:r>
            <a:endParaRPr lang="en-SG" sz="3000" b="0" i="0" dirty="0">
              <a:effectLst/>
              <a:latin typeface="+mj-lt"/>
            </a:endParaRPr>
          </a:p>
          <a:p>
            <a:pPr marL="742950" lvl="1" indent="-285750" algn="l">
              <a:buFont typeface="Arial" panose="020B0604020202020204" pitchFamily="34" charset="0"/>
              <a:buChar char="•"/>
            </a:pPr>
            <a:r>
              <a:rPr lang="en-SG" b="1" i="0" dirty="0">
                <a:effectLst/>
                <a:latin typeface="+mj-lt"/>
              </a:rPr>
              <a:t>Resolution</a:t>
            </a:r>
            <a:r>
              <a:rPr lang="en-SG" b="0" i="0" dirty="0">
                <a:effectLst/>
                <a:latin typeface="+mj-lt"/>
              </a:rPr>
              <a:t>: Determined by the number of bits the ADC uses to represent the </a:t>
            </a:r>
            <a:r>
              <a:rPr lang="en-SG" b="0" i="0" dirty="0" err="1">
                <a:effectLst/>
                <a:latin typeface="+mj-lt"/>
              </a:rPr>
              <a:t>analog</a:t>
            </a:r>
            <a:r>
              <a:rPr lang="en-SG" b="0" i="0" dirty="0">
                <a:effectLst/>
                <a:latin typeface="+mj-lt"/>
              </a:rPr>
              <a:t> value. More bits mean higher resolution and finer granularity in the output</a:t>
            </a:r>
          </a:p>
          <a:p>
            <a:pPr marL="742950" lvl="1" indent="-285750" algn="l">
              <a:buFont typeface="Arial" panose="020B0604020202020204" pitchFamily="34" charset="0"/>
              <a:buChar char="•"/>
            </a:pPr>
            <a:r>
              <a:rPr lang="en-SG" b="1" i="0" dirty="0">
                <a:effectLst/>
                <a:latin typeface="+mj-lt"/>
              </a:rPr>
              <a:t>Sampling Rate</a:t>
            </a:r>
            <a:r>
              <a:rPr lang="en-SG" b="0" i="0" dirty="0">
                <a:effectLst/>
                <a:latin typeface="+mj-lt"/>
              </a:rPr>
              <a:t>: The frequency at which the ADC samples the </a:t>
            </a:r>
            <a:r>
              <a:rPr lang="en-SG" b="0" i="0" dirty="0" err="1">
                <a:effectLst/>
                <a:latin typeface="+mj-lt"/>
              </a:rPr>
              <a:t>analog</a:t>
            </a:r>
            <a:r>
              <a:rPr lang="en-SG" b="0" i="0" dirty="0">
                <a:effectLst/>
                <a:latin typeface="+mj-lt"/>
              </a:rPr>
              <a:t> signal. Higher sampling rates can capture more detail and are necessary to comply with the Nyquist theorem. It also means higher power consumption</a:t>
            </a:r>
          </a:p>
          <a:p>
            <a:pPr marL="742950" lvl="1" indent="-285750" algn="l">
              <a:buFont typeface="Arial" panose="020B0604020202020204" pitchFamily="34" charset="0"/>
              <a:buChar char="•"/>
            </a:pPr>
            <a:r>
              <a:rPr lang="en-SG" b="1" i="0" dirty="0">
                <a:effectLst/>
                <a:latin typeface="+mj-lt"/>
              </a:rPr>
              <a:t>Accuracy</a:t>
            </a:r>
            <a:r>
              <a:rPr lang="en-SG" b="0" i="0" dirty="0">
                <a:effectLst/>
                <a:latin typeface="+mj-lt"/>
              </a:rPr>
              <a:t>: The closeness of the ADC's output to the true input value. It includes factors such as linearity, noise, and error rate</a:t>
            </a:r>
          </a:p>
          <a:p>
            <a:endParaRPr lang="en-US" dirty="0">
              <a:latin typeface="+mj-lt"/>
            </a:endParaRPr>
          </a:p>
        </p:txBody>
      </p:sp>
    </p:spTree>
    <p:extLst>
      <p:ext uri="{BB962C8B-B14F-4D97-AF65-F5344CB8AC3E}">
        <p14:creationId xmlns:p14="http://schemas.microsoft.com/office/powerpoint/2010/main" val="211985280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EB82-7504-4C10-AA34-586E3A1FD621}"/>
              </a:ext>
            </a:extLst>
          </p:cNvPr>
          <p:cNvSpPr>
            <a:spLocks noGrp="1"/>
          </p:cNvSpPr>
          <p:nvPr>
            <p:ph type="title"/>
          </p:nvPr>
        </p:nvSpPr>
        <p:spPr>
          <a:xfrm>
            <a:off x="838200" y="365125"/>
            <a:ext cx="11248380" cy="1325563"/>
          </a:xfrm>
        </p:spPr>
        <p:txBody>
          <a:bodyPr/>
          <a:lstStyle/>
          <a:p>
            <a:r>
              <a:rPr lang="en-US" dirty="0">
                <a:latin typeface="+mn-lt"/>
              </a:rPr>
              <a:t>Beyond resistive changes sensing: Potential</a:t>
            </a:r>
          </a:p>
        </p:txBody>
      </p:sp>
      <p:sp>
        <p:nvSpPr>
          <p:cNvPr id="3" name="Content Placeholder 2">
            <a:extLst>
              <a:ext uri="{FF2B5EF4-FFF2-40B4-BE49-F238E27FC236}">
                <a16:creationId xmlns:a16="http://schemas.microsoft.com/office/drawing/2014/main" id="{748247E3-3FEB-4F2B-8F91-196291E4DA0D}"/>
              </a:ext>
            </a:extLst>
          </p:cNvPr>
          <p:cNvSpPr>
            <a:spLocks noGrp="1"/>
          </p:cNvSpPr>
          <p:nvPr>
            <p:ph idx="1"/>
          </p:nvPr>
        </p:nvSpPr>
        <p:spPr>
          <a:xfrm>
            <a:off x="838200" y="1708693"/>
            <a:ext cx="10972800" cy="2844487"/>
          </a:xfrm>
        </p:spPr>
        <p:txBody>
          <a:bodyPr/>
          <a:lstStyle/>
          <a:p>
            <a:r>
              <a:rPr lang="en-US" b="1" dirty="0">
                <a:latin typeface="+mj-lt"/>
              </a:rPr>
              <a:t>Thermocouple</a:t>
            </a:r>
            <a:r>
              <a:rPr lang="en-US" dirty="0">
                <a:latin typeface="+mj-lt"/>
              </a:rPr>
              <a:t> generates a voltage based on temperature</a:t>
            </a:r>
          </a:p>
          <a:p>
            <a:r>
              <a:rPr lang="en-US" dirty="0">
                <a:latin typeface="+mj-lt"/>
              </a:rPr>
              <a:t>This principal is also used to enable harvesting energy from heat energy</a:t>
            </a:r>
          </a:p>
        </p:txBody>
      </p:sp>
      <p:sp>
        <p:nvSpPr>
          <p:cNvPr id="4" name="Slide Number Placeholder 3">
            <a:extLst>
              <a:ext uri="{FF2B5EF4-FFF2-40B4-BE49-F238E27FC236}">
                <a16:creationId xmlns:a16="http://schemas.microsoft.com/office/drawing/2014/main" id="{9D088566-E3CB-4FE5-B4E6-FB911E7FB291}"/>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8194" name="Picture 2" descr="thermocouple temperature sensor">
            <a:extLst>
              <a:ext uri="{FF2B5EF4-FFF2-40B4-BE49-F238E27FC236}">
                <a16:creationId xmlns:a16="http://schemas.microsoft.com/office/drawing/2014/main" id="{7F14AC4C-38CA-44D8-82E6-D9189CF2DC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3571" y="3493858"/>
            <a:ext cx="7637638" cy="232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24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626A-C21D-46FA-9DB4-CE4E3C2F28FF}"/>
              </a:ext>
            </a:extLst>
          </p:cNvPr>
          <p:cNvSpPr>
            <a:spLocks noGrp="1"/>
          </p:cNvSpPr>
          <p:nvPr>
            <p:ph type="title"/>
          </p:nvPr>
        </p:nvSpPr>
        <p:spPr>
          <a:xfrm>
            <a:off x="838200" y="136525"/>
            <a:ext cx="10515600" cy="1325563"/>
          </a:xfrm>
        </p:spPr>
        <p:txBody>
          <a:bodyPr>
            <a:normAutofit/>
          </a:bodyPr>
          <a:lstStyle/>
          <a:p>
            <a:r>
              <a:rPr lang="en-US" sz="4000" dirty="0">
                <a:latin typeface="+mn-lt"/>
              </a:rPr>
              <a:t>Generating voltage via piezoelectric effect</a:t>
            </a:r>
          </a:p>
        </p:txBody>
      </p:sp>
      <p:sp>
        <p:nvSpPr>
          <p:cNvPr id="3" name="Content Placeholder 2">
            <a:extLst>
              <a:ext uri="{FF2B5EF4-FFF2-40B4-BE49-F238E27FC236}">
                <a16:creationId xmlns:a16="http://schemas.microsoft.com/office/drawing/2014/main" id="{4712C7B3-A9C4-48EC-9CE0-99EB21D4620E}"/>
              </a:ext>
            </a:extLst>
          </p:cNvPr>
          <p:cNvSpPr>
            <a:spLocks noGrp="1"/>
          </p:cNvSpPr>
          <p:nvPr>
            <p:ph idx="1"/>
          </p:nvPr>
        </p:nvSpPr>
        <p:spPr>
          <a:xfrm>
            <a:off x="922778" y="1509712"/>
            <a:ext cx="4621236" cy="4846638"/>
          </a:xfrm>
        </p:spPr>
        <p:txBody>
          <a:bodyPr/>
          <a:lstStyle/>
          <a:p>
            <a:r>
              <a:rPr lang="en-US" dirty="0">
                <a:latin typeface="+mj-lt"/>
              </a:rPr>
              <a:t>Compression of the material generates a voltage</a:t>
            </a:r>
          </a:p>
          <a:p>
            <a:endParaRPr lang="en-US" dirty="0">
              <a:latin typeface="+mj-lt"/>
            </a:endParaRPr>
          </a:p>
          <a:p>
            <a:r>
              <a:rPr lang="en-US" dirty="0">
                <a:latin typeface="+mj-lt"/>
              </a:rPr>
              <a:t>Various sources of compression:</a:t>
            </a:r>
          </a:p>
          <a:p>
            <a:pPr lvl="1"/>
            <a:r>
              <a:rPr lang="en-US" dirty="0">
                <a:latin typeface="+mj-lt"/>
              </a:rPr>
              <a:t>Air Pressure</a:t>
            </a:r>
          </a:p>
          <a:p>
            <a:pPr lvl="1"/>
            <a:r>
              <a:rPr lang="en-US" dirty="0">
                <a:latin typeface="+mj-lt"/>
              </a:rPr>
              <a:t>Acceleration</a:t>
            </a:r>
          </a:p>
          <a:p>
            <a:pPr lvl="1"/>
            <a:r>
              <a:rPr lang="en-US" dirty="0">
                <a:latin typeface="+mj-lt"/>
              </a:rPr>
              <a:t>Strain</a:t>
            </a:r>
          </a:p>
          <a:p>
            <a:endParaRPr lang="en-US" dirty="0"/>
          </a:p>
        </p:txBody>
      </p:sp>
      <p:sp>
        <p:nvSpPr>
          <p:cNvPr id="4" name="Slide Number Placeholder 3">
            <a:extLst>
              <a:ext uri="{FF2B5EF4-FFF2-40B4-BE49-F238E27FC236}">
                <a16:creationId xmlns:a16="http://schemas.microsoft.com/office/drawing/2014/main" id="{AD5B71B3-E2FC-4241-B6BD-A03763F1C83E}"/>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1026" name="Picture 2">
            <a:extLst>
              <a:ext uri="{FF2B5EF4-FFF2-40B4-BE49-F238E27FC236}">
                <a16:creationId xmlns:a16="http://schemas.microsoft.com/office/drawing/2014/main" id="{EC1B45EE-D5DF-46EA-8EC2-703C08B86EA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13333" r="18893"/>
          <a:stretch/>
        </p:blipFill>
        <p:spPr bwMode="auto">
          <a:xfrm>
            <a:off x="5283036" y="2350005"/>
            <a:ext cx="5759544" cy="349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9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7578-1780-4A39-A1CD-5AE5F224E532}"/>
              </a:ext>
            </a:extLst>
          </p:cNvPr>
          <p:cNvSpPr>
            <a:spLocks noGrp="1"/>
          </p:cNvSpPr>
          <p:nvPr>
            <p:ph type="title"/>
          </p:nvPr>
        </p:nvSpPr>
        <p:spPr/>
        <p:txBody>
          <a:bodyPr>
            <a:normAutofit/>
          </a:bodyPr>
          <a:lstStyle/>
          <a:p>
            <a:r>
              <a:rPr lang="en-US" sz="4000" dirty="0">
                <a:latin typeface="+mn-lt"/>
              </a:rPr>
              <a:t>Beyond resistive changes sensing: Potential</a:t>
            </a:r>
          </a:p>
        </p:txBody>
      </p:sp>
      <p:sp>
        <p:nvSpPr>
          <p:cNvPr id="3" name="Content Placeholder 2">
            <a:extLst>
              <a:ext uri="{FF2B5EF4-FFF2-40B4-BE49-F238E27FC236}">
                <a16:creationId xmlns:a16="http://schemas.microsoft.com/office/drawing/2014/main" id="{7821D6FD-1223-4D76-B719-B83AAD102432}"/>
              </a:ext>
            </a:extLst>
          </p:cNvPr>
          <p:cNvSpPr>
            <a:spLocks noGrp="1"/>
          </p:cNvSpPr>
          <p:nvPr>
            <p:ph idx="1"/>
          </p:nvPr>
        </p:nvSpPr>
        <p:spPr/>
        <p:txBody>
          <a:bodyPr/>
          <a:lstStyle/>
          <a:p>
            <a:r>
              <a:rPr lang="en-US" dirty="0">
                <a:latin typeface="+mj-lt"/>
              </a:rPr>
              <a:t>Generate a change in voltage that changes based on force</a:t>
            </a:r>
          </a:p>
        </p:txBody>
      </p:sp>
      <p:sp>
        <p:nvSpPr>
          <p:cNvPr id="4" name="Slide Number Placeholder 3">
            <a:extLst>
              <a:ext uri="{FF2B5EF4-FFF2-40B4-BE49-F238E27FC236}">
                <a16:creationId xmlns:a16="http://schemas.microsoft.com/office/drawing/2014/main" id="{58575C52-4921-41B5-995A-CD3832CB0DEE}"/>
              </a:ext>
            </a:extLst>
          </p:cNvPr>
          <p:cNvSpPr>
            <a:spLocks noGrp="1"/>
          </p:cNvSpPr>
          <p:nvPr>
            <p:ph type="sldNum" sz="quarter" idx="12"/>
          </p:nvPr>
        </p:nvSpPr>
        <p:spPr/>
        <p:txBody>
          <a:bodyPr/>
          <a:lstStyle/>
          <a:p>
            <a:fld id="{0778C724-3839-4D76-A707-B4C23905D055}" type="slidenum">
              <a:rPr lang="en-US" smtClean="0"/>
              <a:t>29</a:t>
            </a:fld>
            <a:endParaRPr lang="en-US"/>
          </a:p>
        </p:txBody>
      </p:sp>
      <p:pic>
        <p:nvPicPr>
          <p:cNvPr id="13314" name="Picture 2" descr="How a capacitive accelerometer works.">
            <a:extLst>
              <a:ext uri="{FF2B5EF4-FFF2-40B4-BE49-F238E27FC236}">
                <a16:creationId xmlns:a16="http://schemas.microsoft.com/office/drawing/2014/main" id="{5B267014-B5BB-450D-BF58-6109A687332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23526" y="3113098"/>
            <a:ext cx="4315443" cy="269715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a piezoelectric accelerometer works.">
            <a:extLst>
              <a:ext uri="{FF2B5EF4-FFF2-40B4-BE49-F238E27FC236}">
                <a16:creationId xmlns:a16="http://schemas.microsoft.com/office/drawing/2014/main" id="{55A505AF-15EA-40C8-ABD4-926C2D0B89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0216" y="2934771"/>
            <a:ext cx="4600767" cy="287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4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552" y="1526380"/>
            <a:ext cx="11079817" cy="4082849"/>
          </a:xfrm>
        </p:spPr>
        <p:txBody>
          <a:bodyPr>
            <a:normAutofit/>
          </a:bodyPr>
          <a:lstStyle/>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latin typeface="+mj-lt"/>
              <a:sym typeface="Wingdings" pitchFamily="2" charset="2"/>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3</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How would the student’s performance be graded</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3135900409"/>
              </p:ext>
            </p:extLst>
          </p:nvPr>
        </p:nvGraphicFramePr>
        <p:xfrm>
          <a:off x="1890593" y="2733020"/>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1146156"/>
                    </a:ext>
                  </a:extLst>
                </a:gridCol>
                <a:gridCol w="4064000">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Overall Grade</a:t>
                      </a:r>
                    </a:p>
                  </a:txBody>
                  <a:tcPr/>
                </a:tc>
                <a:extLst>
                  <a:ext uri="{0D108BD9-81ED-4DB2-BD59-A6C34878D82A}">
                    <a16:rowId xmlns:a16="http://schemas.microsoft.com/office/drawing/2014/main" val="3453014269"/>
                  </a:ext>
                </a:extLst>
              </a:tr>
              <a:tr h="370840">
                <a:tc>
                  <a:txBody>
                    <a:bodyPr/>
                    <a:lstStyle/>
                    <a:p>
                      <a:r>
                        <a:rPr lang="en-US" dirty="0"/>
                        <a:t>Project</a:t>
                      </a:r>
                    </a:p>
                  </a:txBody>
                  <a:tcPr/>
                </a:tc>
                <a:tc>
                  <a:txBody>
                    <a:bodyPr/>
                    <a:lstStyle/>
                    <a:p>
                      <a:r>
                        <a:rPr lang="en-US" dirty="0"/>
                        <a:t>50 %</a:t>
                      </a:r>
                    </a:p>
                  </a:txBody>
                  <a:tcPr/>
                </a:tc>
                <a:extLst>
                  <a:ext uri="{0D108BD9-81ED-4DB2-BD59-A6C34878D82A}">
                    <a16:rowId xmlns:a16="http://schemas.microsoft.com/office/drawing/2014/main" val="1001545243"/>
                  </a:ext>
                </a:extLst>
              </a:tr>
              <a:tr h="370840">
                <a:tc>
                  <a:txBody>
                    <a:bodyPr/>
                    <a:lstStyle/>
                    <a:p>
                      <a:r>
                        <a:rPr lang="en-US" dirty="0"/>
                        <a:t>Student Seminar</a:t>
                      </a:r>
                    </a:p>
                  </a:txBody>
                  <a:tcPr/>
                </a:tc>
                <a:tc>
                  <a:txBody>
                    <a:bodyPr/>
                    <a:lstStyle/>
                    <a:p>
                      <a:r>
                        <a:rPr lang="en-US" dirty="0"/>
                        <a:t>20 %</a:t>
                      </a:r>
                    </a:p>
                  </a:txBody>
                  <a:tcPr/>
                </a:tc>
                <a:extLst>
                  <a:ext uri="{0D108BD9-81ED-4DB2-BD59-A6C34878D82A}">
                    <a16:rowId xmlns:a16="http://schemas.microsoft.com/office/drawing/2014/main" val="2001159706"/>
                  </a:ext>
                </a:extLst>
              </a:tr>
              <a:tr h="370840">
                <a:tc>
                  <a:txBody>
                    <a:bodyPr/>
                    <a:lstStyle/>
                    <a:p>
                      <a:r>
                        <a:rPr lang="en-US" dirty="0"/>
                        <a:t>Term Paper</a:t>
                      </a:r>
                    </a:p>
                  </a:txBody>
                  <a:tcPr/>
                </a:tc>
                <a:tc>
                  <a:txBody>
                    <a:bodyPr/>
                    <a:lstStyle/>
                    <a:p>
                      <a:r>
                        <a:rPr lang="en-US" dirty="0"/>
                        <a:t>30 %</a:t>
                      </a:r>
                    </a:p>
                  </a:txBody>
                  <a:tcPr/>
                </a:tc>
                <a:extLst>
                  <a:ext uri="{0D108BD9-81ED-4DB2-BD59-A6C34878D82A}">
                    <a16:rowId xmlns:a16="http://schemas.microsoft.com/office/drawing/2014/main" val="2664004893"/>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556090" y="5215676"/>
            <a:ext cx="11079817" cy="1140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FF0000"/>
                </a:solidFill>
                <a:latin typeface="+mj-lt"/>
              </a:rPr>
              <a:t>The end-term assessment has been removed. No end term assessment.</a:t>
            </a:r>
          </a:p>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215448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normAutofit/>
          </a:bodyPr>
          <a:lstStyle/>
          <a:p>
            <a:r>
              <a:rPr lang="en-US" sz="4000"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a:xfrm>
                <a:off x="838200" y="1690688"/>
                <a:ext cx="10515600" cy="4351338"/>
              </a:xfrm>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30</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3" name="Content Placeholder 2">
            <a:extLst>
              <a:ext uri="{FF2B5EF4-FFF2-40B4-BE49-F238E27FC236}">
                <a16:creationId xmlns:a16="http://schemas.microsoft.com/office/drawing/2014/main" id="{AD246AB2-5C6A-4837-9D50-0D63DB742E46}"/>
              </a:ext>
            </a:extLst>
          </p:cNvPr>
          <p:cNvSpPr>
            <a:spLocks noGrp="1"/>
          </p:cNvSpPr>
          <p:nvPr>
            <p:ph idx="1"/>
          </p:nvPr>
        </p:nvSpPr>
        <p:spPr>
          <a:xfrm>
            <a:off x="682082" y="1646238"/>
            <a:ext cx="11022351" cy="4351338"/>
          </a:xfrm>
        </p:spPr>
        <p:txBody>
          <a:bodyPr>
            <a:normAutofit fontScale="92500" lnSpcReduction="10000"/>
          </a:bodyPr>
          <a:lstStyle/>
          <a:p>
            <a:r>
              <a:rPr lang="en-US" dirty="0">
                <a:latin typeface="+mj-lt"/>
              </a:rPr>
              <a:t>IMUs (</a:t>
            </a:r>
            <a:r>
              <a:rPr lang="en-US" dirty="0" err="1">
                <a:latin typeface="+mj-lt"/>
              </a:rPr>
              <a:t>a.k.a</a:t>
            </a:r>
            <a:r>
              <a:rPr lang="en-US" dirty="0">
                <a:latin typeface="+mj-lt"/>
              </a:rPr>
              <a:t> 9 degree-of-freedom, 9DOF) track motion of a device</a:t>
            </a:r>
          </a:p>
          <a:p>
            <a:pPr lvl="1"/>
            <a:r>
              <a:rPr lang="en-US" dirty="0">
                <a:latin typeface="+mj-lt"/>
              </a:rPr>
              <a:t>Acceleration (X, Y, Z axes)</a:t>
            </a:r>
          </a:p>
          <a:p>
            <a:pPr lvl="1"/>
            <a:r>
              <a:rPr lang="en-US" dirty="0">
                <a:latin typeface="+mj-lt"/>
              </a:rPr>
              <a:t>Rotation (X, Y, Z axes)</a:t>
            </a:r>
          </a:p>
          <a:p>
            <a:pPr lvl="1"/>
            <a:r>
              <a:rPr lang="en-US" dirty="0">
                <a:latin typeface="+mj-lt"/>
              </a:rPr>
              <a:t>Magnetism (X, Y, Z axes)</a:t>
            </a:r>
          </a:p>
          <a:p>
            <a:pPr lvl="1"/>
            <a:r>
              <a:rPr lang="en-US" dirty="0">
                <a:latin typeface="+mj-lt"/>
              </a:rPr>
              <a:t>Sometimes 6DOF with Acceleration + one of the others</a:t>
            </a:r>
          </a:p>
          <a:p>
            <a:pPr lvl="1"/>
            <a:endParaRPr lang="en-US" dirty="0">
              <a:latin typeface="+mj-lt"/>
            </a:endParaRPr>
          </a:p>
          <a:p>
            <a:r>
              <a:rPr lang="en-US" dirty="0">
                <a:latin typeface="+mj-lt"/>
              </a:rPr>
              <a:t>Intelligent sensing: combines multiple sensors, ADCs, and computation with a wired interface</a:t>
            </a:r>
          </a:p>
          <a:p>
            <a:pPr lvl="1"/>
            <a:r>
              <a:rPr lang="en-US" dirty="0">
                <a:latin typeface="+mj-lt"/>
              </a:rPr>
              <a:t>9 analog inputs would otherwise be too many</a:t>
            </a:r>
          </a:p>
          <a:p>
            <a:pPr lvl="1"/>
            <a:endParaRPr lang="en-US" dirty="0">
              <a:latin typeface="+mj-lt"/>
            </a:endParaRPr>
          </a:p>
          <a:p>
            <a:r>
              <a:rPr lang="en-US" dirty="0">
                <a:latin typeface="+mj-lt"/>
              </a:rPr>
              <a:t>Can be used to track motion, determine transportation method</a:t>
            </a:r>
          </a:p>
          <a:p>
            <a:pPr lvl="1"/>
            <a:r>
              <a:rPr lang="en-US" dirty="0">
                <a:latin typeface="+mj-lt"/>
              </a:rPr>
              <a:t>Smartphones, Robotics, etc.</a:t>
            </a:r>
          </a:p>
          <a:p>
            <a:endParaRPr lang="en-US" dirty="0"/>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1861134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F1B08-2079-6C27-207E-4D4113B479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0E3C2B-4267-0457-8CC6-C3363B2CBC9B}"/>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b="1" dirty="0"/>
              <a:t>Sensors and actuators</a:t>
            </a:r>
          </a:p>
          <a:p>
            <a:r>
              <a:rPr lang="en-US" dirty="0">
                <a:latin typeface="+mj-lt"/>
              </a:rPr>
              <a:t>Teardown of common devices</a:t>
            </a:r>
          </a:p>
          <a:p>
            <a:r>
              <a:rPr lang="en-US" dirty="0">
                <a:latin typeface="+mj-lt"/>
              </a:rPr>
              <a:t>Interfacing actuators through DAC and PWM</a:t>
            </a:r>
          </a:p>
          <a:p>
            <a:r>
              <a:rPr lang="en-US" dirty="0">
                <a:latin typeface="+mj-lt"/>
              </a:rPr>
              <a:t>Interfacing peripherals through busses, UART</a:t>
            </a:r>
          </a:p>
          <a:p>
            <a:r>
              <a:rPr lang="en-US" dirty="0">
                <a:latin typeface="+mj-lt"/>
              </a:rPr>
              <a:t>Introduction to SPI</a:t>
            </a:r>
          </a:p>
        </p:txBody>
      </p:sp>
      <p:sp>
        <p:nvSpPr>
          <p:cNvPr id="12" name="Slide Number Placeholder 11">
            <a:extLst>
              <a:ext uri="{FF2B5EF4-FFF2-40B4-BE49-F238E27FC236}">
                <a16:creationId xmlns:a16="http://schemas.microsoft.com/office/drawing/2014/main" id="{57550CE5-DBE1-6EF6-E34A-75B62851E9F3}"/>
              </a:ext>
            </a:extLst>
          </p:cNvPr>
          <p:cNvSpPr>
            <a:spLocks noGrp="1"/>
          </p:cNvSpPr>
          <p:nvPr>
            <p:ph type="sldNum" sz="quarter" idx="12"/>
          </p:nvPr>
        </p:nvSpPr>
        <p:spPr/>
        <p:txBody>
          <a:bodyPr/>
          <a:lstStyle/>
          <a:p>
            <a:fld id="{687B7451-1438-CB4A-8106-82A64F1C7D7B}" type="slidenum">
              <a:rPr lang="sv-SE" smtClean="0"/>
              <a:t>32</a:t>
            </a:fld>
            <a:endParaRPr lang="sv-SE" dirty="0"/>
          </a:p>
        </p:txBody>
      </p:sp>
      <p:sp>
        <p:nvSpPr>
          <p:cNvPr id="5" name="Title 4">
            <a:extLst>
              <a:ext uri="{FF2B5EF4-FFF2-40B4-BE49-F238E27FC236}">
                <a16:creationId xmlns:a16="http://schemas.microsoft.com/office/drawing/2014/main" id="{C80ADD7E-6FD4-C976-8E01-B9B7F2FAA80E}"/>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77AB7724-DCCD-E366-DE07-7C1D3038AB9D}"/>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23202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Ultrasound sensor</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Emits high frequency sound waves from sensor which bounces from objects that are present in the environment</a:t>
            </a:r>
          </a:p>
          <a:p>
            <a:r>
              <a:rPr lang="en-US" dirty="0">
                <a:latin typeface="+mj-lt"/>
              </a:rPr>
              <a:t>Estimates distance, proximity by measuring time taken for sounds waves to bounce back and propagate back to the ultrasound device</a:t>
            </a:r>
          </a:p>
          <a:p>
            <a:r>
              <a:rPr lang="en-US" dirty="0">
                <a:latin typeface="+mj-lt"/>
              </a:rPr>
              <a:t>Power consuming, though can be used on IoT devices</a:t>
            </a:r>
          </a:p>
          <a:p>
            <a:r>
              <a:rPr lang="en-US" dirty="0">
                <a:latin typeface="+mj-lt"/>
              </a:rPr>
              <a:t>Common application: Robotics, obstacle detection, water level sensing</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33</a:t>
            </a:fld>
            <a:endParaRPr lang="en-US"/>
          </a:p>
        </p:txBody>
      </p:sp>
      <p:pic>
        <p:nvPicPr>
          <p:cNvPr id="6" name="Picture 5" descr="Shape&#10;&#10;Description automatically generated with medium confidence">
            <a:extLst>
              <a:ext uri="{FF2B5EF4-FFF2-40B4-BE49-F238E27FC236}">
                <a16:creationId xmlns:a16="http://schemas.microsoft.com/office/drawing/2014/main" id="{5FA6D937-24F4-3C8C-549D-7EF3BC3E3EA5}"/>
              </a:ext>
            </a:extLst>
          </p:cNvPr>
          <p:cNvPicPr>
            <a:picLocks noChangeAspect="1"/>
          </p:cNvPicPr>
          <p:nvPr/>
        </p:nvPicPr>
        <p:blipFill>
          <a:blip r:embed="rId3"/>
          <a:stretch>
            <a:fillRect/>
          </a:stretch>
        </p:blipFill>
        <p:spPr>
          <a:xfrm>
            <a:off x="2608557" y="4470445"/>
            <a:ext cx="3393020" cy="2049384"/>
          </a:xfrm>
          <a:prstGeom prst="rect">
            <a:avLst/>
          </a:prstGeom>
        </p:spPr>
      </p:pic>
      <p:pic>
        <p:nvPicPr>
          <p:cNvPr id="8" name="Picture 7">
            <a:extLst>
              <a:ext uri="{FF2B5EF4-FFF2-40B4-BE49-F238E27FC236}">
                <a16:creationId xmlns:a16="http://schemas.microsoft.com/office/drawing/2014/main" id="{7E3645D4-10CB-D792-F0D0-B3E9B57ADEF4}"/>
              </a:ext>
            </a:extLst>
          </p:cNvPr>
          <p:cNvPicPr>
            <a:picLocks noChangeAspect="1"/>
          </p:cNvPicPr>
          <p:nvPr/>
        </p:nvPicPr>
        <p:blipFill>
          <a:blip r:embed="rId4"/>
          <a:stretch>
            <a:fillRect/>
          </a:stretch>
        </p:blipFill>
        <p:spPr>
          <a:xfrm>
            <a:off x="6863302" y="4587944"/>
            <a:ext cx="1814386" cy="1814386"/>
          </a:xfrm>
          <a:prstGeom prst="rect">
            <a:avLst/>
          </a:prstGeom>
        </p:spPr>
      </p:pic>
    </p:spTree>
    <p:extLst>
      <p:ext uri="{BB962C8B-B14F-4D97-AF65-F5344CB8AC3E}">
        <p14:creationId xmlns:p14="http://schemas.microsoft.com/office/powerpoint/2010/main" val="3029189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BED0-C38A-1411-D858-6E5B4D660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5B7CA-FDC7-D410-FEEB-248B6FDA0C7D}"/>
              </a:ext>
            </a:extLst>
          </p:cNvPr>
          <p:cNvSpPr>
            <a:spLocks noGrp="1"/>
          </p:cNvSpPr>
          <p:nvPr>
            <p:ph type="title"/>
          </p:nvPr>
        </p:nvSpPr>
        <p:spPr>
          <a:xfrm>
            <a:off x="611606" y="326647"/>
            <a:ext cx="10515600" cy="1325563"/>
          </a:xfrm>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1E20162A-30E7-926F-9F0A-3C244CC44942}"/>
              </a:ext>
            </a:extLst>
          </p:cNvPr>
          <p:cNvSpPr>
            <a:spLocks noGrp="1"/>
          </p:cNvSpPr>
          <p:nvPr>
            <p:ph idx="1"/>
          </p:nvPr>
        </p:nvSpPr>
        <p:spPr>
          <a:xfrm>
            <a:off x="611606" y="1463675"/>
            <a:ext cx="5986388" cy="5029200"/>
          </a:xfrm>
        </p:spPr>
        <p:txBody>
          <a:bodyPr/>
          <a:lstStyle/>
          <a:p>
            <a:r>
              <a:rPr lang="en-US" dirty="0">
                <a:latin typeface="+mj-lt"/>
              </a:rPr>
              <a:t>Detect movement in the environment</a:t>
            </a:r>
          </a:p>
          <a:p>
            <a:pPr lvl="1"/>
            <a:r>
              <a:rPr lang="en-US" dirty="0">
                <a:latin typeface="+mj-lt"/>
              </a:rPr>
              <a:t>By detecting change in IR levels</a:t>
            </a:r>
          </a:p>
          <a:p>
            <a:pPr lvl="1"/>
            <a:endParaRPr lang="en-US" dirty="0">
              <a:latin typeface="+mj-lt"/>
            </a:endParaRPr>
          </a:p>
          <a:p>
            <a:r>
              <a:rPr lang="en-US" dirty="0">
                <a:latin typeface="+mj-lt"/>
              </a:rPr>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1D1EDAC6-AA0B-D551-B6EA-D5F06DDCD841}"/>
              </a:ext>
            </a:extLst>
          </p:cNvPr>
          <p:cNvSpPr>
            <a:spLocks noGrp="1"/>
          </p:cNvSpPr>
          <p:nvPr>
            <p:ph type="sldNum" sz="quarter" idx="12"/>
          </p:nvPr>
        </p:nvSpPr>
        <p:spPr/>
        <p:txBody>
          <a:bodyPr/>
          <a:lstStyle/>
          <a:p>
            <a:fld id="{0778C724-3839-4D76-A707-B4C23905D055}" type="slidenum">
              <a:rPr lang="en-US" smtClean="0"/>
              <a:t>34</a:t>
            </a:fld>
            <a:endParaRPr lang="en-US"/>
          </a:p>
        </p:txBody>
      </p:sp>
      <p:pic>
        <p:nvPicPr>
          <p:cNvPr id="12290" name="Picture 2" descr="additional product photo">
            <a:extLst>
              <a:ext uri="{FF2B5EF4-FFF2-40B4-BE49-F238E27FC236}">
                <a16:creationId xmlns:a16="http://schemas.microsoft.com/office/drawing/2014/main" id="{37BBA44B-D1AB-4927-9CBC-EE0554C2307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884E86D4-4084-F043-D87F-8BECFDD60A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DDB9D6-32EB-BDD2-9835-4F8A7FCD446C}"/>
              </a:ext>
            </a:extLst>
          </p:cNvPr>
          <p:cNvPicPr>
            <a:picLocks noChangeAspect="1"/>
          </p:cNvPicPr>
          <p:nvPr/>
        </p:nvPicPr>
        <p:blipFill>
          <a:blip r:embed="rId4"/>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4137051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31DAF-B800-5BB1-CCC3-371CB736E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09574-04E1-3C7D-F378-5C017E98A32B}"/>
              </a:ext>
            </a:extLst>
          </p:cNvPr>
          <p:cNvSpPr>
            <a:spLocks noGrp="1"/>
          </p:cNvSpPr>
          <p:nvPr>
            <p:ph type="title"/>
          </p:nvPr>
        </p:nvSpPr>
        <p:spPr/>
        <p:txBody>
          <a:bodyPr/>
          <a:lstStyle/>
          <a:p>
            <a:r>
              <a:rPr lang="en-US" dirty="0">
                <a:latin typeface="+mn-lt"/>
              </a:rPr>
              <a:t>PIR sensors come in digital and analog forms</a:t>
            </a:r>
          </a:p>
        </p:txBody>
      </p:sp>
      <p:sp>
        <p:nvSpPr>
          <p:cNvPr id="4" name="Slide Number Placeholder 3">
            <a:extLst>
              <a:ext uri="{FF2B5EF4-FFF2-40B4-BE49-F238E27FC236}">
                <a16:creationId xmlns:a16="http://schemas.microsoft.com/office/drawing/2014/main" id="{975D1718-1F79-E8DB-ABE0-8673DA4D6CE8}"/>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6" name="Picture 5">
            <a:extLst>
              <a:ext uri="{FF2B5EF4-FFF2-40B4-BE49-F238E27FC236}">
                <a16:creationId xmlns:a16="http://schemas.microsoft.com/office/drawing/2014/main" id="{137B6E38-63E0-036C-99B3-45D414BFD9BD}"/>
              </a:ext>
            </a:extLst>
          </p:cNvPr>
          <p:cNvPicPr>
            <a:picLocks noChangeAspect="1"/>
          </p:cNvPicPr>
          <p:nvPr/>
        </p:nvPicPr>
        <p:blipFill>
          <a:blip r:embed="rId2"/>
          <a:stretch>
            <a:fillRect/>
          </a:stretch>
        </p:blipFill>
        <p:spPr>
          <a:xfrm>
            <a:off x="1176762" y="2897746"/>
            <a:ext cx="9834463" cy="3274454"/>
          </a:xfrm>
          <a:prstGeom prst="rect">
            <a:avLst/>
          </a:prstGeom>
        </p:spPr>
      </p:pic>
      <p:pic>
        <p:nvPicPr>
          <p:cNvPr id="8" name="Picture 7">
            <a:extLst>
              <a:ext uri="{FF2B5EF4-FFF2-40B4-BE49-F238E27FC236}">
                <a16:creationId xmlns:a16="http://schemas.microsoft.com/office/drawing/2014/main" id="{B8E045DC-D868-6DA9-7A5E-055B81906458}"/>
              </a:ext>
            </a:extLst>
          </p:cNvPr>
          <p:cNvPicPr>
            <a:picLocks noChangeAspect="1"/>
          </p:cNvPicPr>
          <p:nvPr/>
        </p:nvPicPr>
        <p:blipFill>
          <a:blip r:embed="rId3"/>
          <a:stretch>
            <a:fillRect/>
          </a:stretch>
        </p:blipFill>
        <p:spPr>
          <a:xfrm>
            <a:off x="2039540" y="1556595"/>
            <a:ext cx="6004430" cy="1428081"/>
          </a:xfrm>
          <a:prstGeom prst="rect">
            <a:avLst/>
          </a:prstGeom>
        </p:spPr>
      </p:pic>
      <p:sp>
        <p:nvSpPr>
          <p:cNvPr id="9" name="TextBox 8">
            <a:extLst>
              <a:ext uri="{FF2B5EF4-FFF2-40B4-BE49-F238E27FC236}">
                <a16:creationId xmlns:a16="http://schemas.microsoft.com/office/drawing/2014/main" id="{197EA5DB-96F5-3BB5-59A7-6DE4FFD77F71}"/>
              </a:ext>
            </a:extLst>
          </p:cNvPr>
          <p:cNvSpPr txBox="1"/>
          <p:nvPr/>
        </p:nvSpPr>
        <p:spPr>
          <a:xfrm>
            <a:off x="852293" y="5975555"/>
            <a:ext cx="5488405" cy="400110"/>
          </a:xfrm>
          <a:prstGeom prst="rect">
            <a:avLst/>
          </a:prstGeom>
          <a:noFill/>
        </p:spPr>
        <p:txBody>
          <a:bodyPr wrap="square" rtlCol="0">
            <a:spAutoFit/>
          </a:bodyPr>
          <a:lstStyle/>
          <a:p>
            <a:r>
              <a:rPr lang="en-US" sz="2000" dirty="0"/>
              <a:t>Digital includes a preconfigured comparator</a:t>
            </a:r>
          </a:p>
        </p:txBody>
      </p:sp>
    </p:spTree>
    <p:extLst>
      <p:ext uri="{BB962C8B-B14F-4D97-AF65-F5344CB8AC3E}">
        <p14:creationId xmlns:p14="http://schemas.microsoft.com/office/powerpoint/2010/main" val="1354138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D70C-5356-41B9-8CF8-7B5141CAF6B3}"/>
              </a:ext>
            </a:extLst>
          </p:cNvPr>
          <p:cNvSpPr>
            <a:spLocks noGrp="1"/>
          </p:cNvSpPr>
          <p:nvPr>
            <p:ph type="title"/>
          </p:nvPr>
        </p:nvSpPr>
        <p:spPr/>
        <p:txBody>
          <a:bodyPr/>
          <a:lstStyle/>
          <a:p>
            <a:r>
              <a:rPr lang="en-US" dirty="0">
                <a:latin typeface="+mn-lt"/>
              </a:rPr>
              <a:t>There are even more types of sensors</a:t>
            </a:r>
          </a:p>
        </p:txBody>
      </p:sp>
      <p:sp>
        <p:nvSpPr>
          <p:cNvPr id="3" name="Content Placeholder 2">
            <a:extLst>
              <a:ext uri="{FF2B5EF4-FFF2-40B4-BE49-F238E27FC236}">
                <a16:creationId xmlns:a16="http://schemas.microsoft.com/office/drawing/2014/main" id="{9429D059-0978-471D-8F9C-98B35DDE99AF}"/>
              </a:ext>
            </a:extLst>
          </p:cNvPr>
          <p:cNvSpPr>
            <a:spLocks noGrp="1"/>
          </p:cNvSpPr>
          <p:nvPr>
            <p:ph idx="1"/>
          </p:nvPr>
        </p:nvSpPr>
        <p:spPr>
          <a:xfrm>
            <a:off x="838200" y="1635139"/>
            <a:ext cx="10515600" cy="4351338"/>
          </a:xfrm>
        </p:spPr>
        <p:txBody>
          <a:bodyPr/>
          <a:lstStyle/>
          <a:p>
            <a:r>
              <a:rPr lang="en-US" dirty="0">
                <a:latin typeface="+mj-lt"/>
              </a:rPr>
              <a:t>Environment: Pressure, Humidity, Air Velocity, Air Quality</a:t>
            </a:r>
          </a:p>
          <a:p>
            <a:r>
              <a:rPr lang="en-US" dirty="0">
                <a:latin typeface="+mj-lt"/>
              </a:rPr>
              <a:t>Rotation: Gyroscope</a:t>
            </a:r>
          </a:p>
          <a:p>
            <a:r>
              <a:rPr lang="en-US" dirty="0">
                <a:latin typeface="+mj-lt"/>
              </a:rPr>
              <a:t>Distance: Ultrasonic, Lidar, or Radar</a:t>
            </a:r>
          </a:p>
          <a:p>
            <a:r>
              <a:rPr lang="en-US" dirty="0">
                <a:latin typeface="+mj-lt"/>
              </a:rPr>
              <a:t>Biometric: Pulse Oximeter, Heart Rate</a:t>
            </a:r>
          </a:p>
          <a:p>
            <a:r>
              <a:rPr lang="en-US" dirty="0">
                <a:latin typeface="+mj-lt"/>
              </a:rPr>
              <a:t>Agricultural: Soil moisture</a:t>
            </a:r>
          </a:p>
        </p:txBody>
      </p:sp>
      <p:sp>
        <p:nvSpPr>
          <p:cNvPr id="4" name="Slide Number Placeholder 3">
            <a:extLst>
              <a:ext uri="{FF2B5EF4-FFF2-40B4-BE49-F238E27FC236}">
                <a16:creationId xmlns:a16="http://schemas.microsoft.com/office/drawing/2014/main" id="{5265502D-FA0B-4D44-9021-E38D54C74AEB}"/>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17410" name="Picture 2" descr="SparkFun Soil Moisture Sensor (with Screw Terminals)">
            <a:extLst>
              <a:ext uri="{FF2B5EF4-FFF2-40B4-BE49-F238E27FC236}">
                <a16:creationId xmlns:a16="http://schemas.microsoft.com/office/drawing/2014/main" id="{31D4C72D-174E-4010-87BC-EEEE14A3CF2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D1C014BE-8FBE-4E00-9C0D-7C068CEAE2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0E47FCA1-A29D-4F20-9DC5-BF981A3EB07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26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97703-4B92-D3CB-6A0E-4BCDF6A04C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B29AA-8666-CBFE-5534-695CD6611250}"/>
              </a:ext>
            </a:extLst>
          </p:cNvPr>
          <p:cNvSpPr>
            <a:spLocks noGrp="1"/>
          </p:cNvSpPr>
          <p:nvPr>
            <p:ph type="title"/>
          </p:nvPr>
        </p:nvSpPr>
        <p:spPr>
          <a:xfrm>
            <a:off x="838201" y="365125"/>
            <a:ext cx="5251316" cy="1807305"/>
          </a:xfrm>
        </p:spPr>
        <p:txBody>
          <a:bodyPr>
            <a:normAutofit/>
          </a:bodyPr>
          <a:lstStyle/>
          <a:p>
            <a:r>
              <a:rPr lang="en-US" dirty="0">
                <a:latin typeface="+mn-lt"/>
              </a:rPr>
              <a:t>What are actuators?</a:t>
            </a:r>
          </a:p>
        </p:txBody>
      </p:sp>
      <p:sp>
        <p:nvSpPr>
          <p:cNvPr id="3" name="Content Placeholder 2">
            <a:extLst>
              <a:ext uri="{FF2B5EF4-FFF2-40B4-BE49-F238E27FC236}">
                <a16:creationId xmlns:a16="http://schemas.microsoft.com/office/drawing/2014/main" id="{2183F9B9-9D27-85ED-F7F4-99D44FAF7758}"/>
              </a:ext>
            </a:extLst>
          </p:cNvPr>
          <p:cNvSpPr>
            <a:spLocks noGrp="1"/>
          </p:cNvSpPr>
          <p:nvPr>
            <p:ph idx="1"/>
          </p:nvPr>
        </p:nvSpPr>
        <p:spPr>
          <a:xfrm>
            <a:off x="838201" y="1864946"/>
            <a:ext cx="6410092" cy="4159578"/>
          </a:xfrm>
        </p:spPr>
        <p:txBody>
          <a:bodyPr>
            <a:normAutofit/>
          </a:bodyPr>
          <a:lstStyle/>
          <a:p>
            <a:r>
              <a:rPr lang="en-US" dirty="0">
                <a:latin typeface="+mj-lt"/>
              </a:rPr>
              <a:t>Actuator is an electronic component that modifies a physical quantity</a:t>
            </a:r>
          </a:p>
          <a:p>
            <a:pPr lvl="1"/>
            <a:r>
              <a:rPr lang="en-US" dirty="0">
                <a:latin typeface="+mj-lt"/>
              </a:rPr>
              <a:t>Light/LED</a:t>
            </a:r>
          </a:p>
          <a:p>
            <a:pPr lvl="1"/>
            <a:r>
              <a:rPr lang="en-US" dirty="0">
                <a:latin typeface="+mj-lt"/>
              </a:rPr>
              <a:t>Motor</a:t>
            </a:r>
          </a:p>
          <a:p>
            <a:pPr lvl="1"/>
            <a:r>
              <a:rPr lang="en-US" dirty="0">
                <a:latin typeface="+mj-lt"/>
              </a:rPr>
              <a:t>Speaker</a:t>
            </a:r>
          </a:p>
          <a:p>
            <a:pPr lvl="1"/>
            <a:r>
              <a:rPr lang="en-US" dirty="0">
                <a:latin typeface="+mj-lt"/>
              </a:rPr>
              <a:t>…….</a:t>
            </a:r>
          </a:p>
          <a:p>
            <a:pPr marL="457200" lvl="1" indent="0">
              <a:buNone/>
            </a:pPr>
            <a:endParaRPr lang="en-US" sz="2000" b="1" dirty="0">
              <a:latin typeface="+mj-lt"/>
            </a:endParaRPr>
          </a:p>
          <a:p>
            <a:endParaRPr lang="en-US" sz="2000" b="1" dirty="0">
              <a:latin typeface="+mj-lt"/>
            </a:endParaRPr>
          </a:p>
          <a:p>
            <a:endParaRPr lang="en-US" sz="2000" b="1" dirty="0">
              <a:latin typeface="+mj-lt"/>
            </a:endParaRPr>
          </a:p>
        </p:txBody>
      </p:sp>
      <p:pic>
        <p:nvPicPr>
          <p:cNvPr id="6" name="Picture 5" descr="A group of mechanical parts&#10;&#10;Description automatically generated">
            <a:extLst>
              <a:ext uri="{FF2B5EF4-FFF2-40B4-BE49-F238E27FC236}">
                <a16:creationId xmlns:a16="http://schemas.microsoft.com/office/drawing/2014/main" id="{3FE2E0DD-4210-FB04-9181-9059AEC5FD66}"/>
              </a:ext>
            </a:extLst>
          </p:cNvPr>
          <p:cNvPicPr>
            <a:picLocks noChangeAspect="1"/>
          </p:cNvPicPr>
          <p:nvPr/>
        </p:nvPicPr>
        <p:blipFill rotWithShape="1">
          <a:blip r:embed="rId3"/>
          <a:srcRect l="10481" r="257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Slide Number Placeholder 7">
            <a:extLst>
              <a:ext uri="{FF2B5EF4-FFF2-40B4-BE49-F238E27FC236}">
                <a16:creationId xmlns:a16="http://schemas.microsoft.com/office/drawing/2014/main" id="{8FD81E0A-D4EB-ADE9-2D6B-C0C5DD27F824}"/>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a:solidFill>
                  <a:srgbClr val="FFFFFF"/>
                </a:solidFill>
              </a:rPr>
              <a:pPr>
                <a:spcAft>
                  <a:spcPts val="600"/>
                </a:spcAft>
              </a:pPr>
              <a:t>37</a:t>
            </a:fld>
            <a:endParaRPr lang="sv-SE">
              <a:solidFill>
                <a:srgbClr val="FFFFFF"/>
              </a:solidFill>
            </a:endParaRPr>
          </a:p>
        </p:txBody>
      </p:sp>
    </p:spTree>
    <p:extLst>
      <p:ext uri="{BB962C8B-B14F-4D97-AF65-F5344CB8AC3E}">
        <p14:creationId xmlns:p14="http://schemas.microsoft.com/office/powerpoint/2010/main" val="752175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5636-09FA-4FE4-A4AF-D677046618A6}"/>
              </a:ext>
            </a:extLst>
          </p:cNvPr>
          <p:cNvSpPr>
            <a:spLocks noGrp="1"/>
          </p:cNvSpPr>
          <p:nvPr>
            <p:ph type="title"/>
          </p:nvPr>
        </p:nvSpPr>
        <p:spPr/>
        <p:txBody>
          <a:bodyPr>
            <a:normAutofit/>
          </a:bodyPr>
          <a:lstStyle/>
          <a:p>
            <a:r>
              <a:rPr lang="en-US" sz="4000" dirty="0">
                <a:latin typeface="+mn-lt"/>
              </a:rPr>
              <a:t>Light emitting diodes (LEDs)</a:t>
            </a:r>
          </a:p>
        </p:txBody>
      </p:sp>
      <p:sp>
        <p:nvSpPr>
          <p:cNvPr id="3" name="Content Placeholder 2">
            <a:extLst>
              <a:ext uri="{FF2B5EF4-FFF2-40B4-BE49-F238E27FC236}">
                <a16:creationId xmlns:a16="http://schemas.microsoft.com/office/drawing/2014/main" id="{988D27F7-F088-4A6F-879A-0B90795A3F62}"/>
              </a:ext>
            </a:extLst>
          </p:cNvPr>
          <p:cNvSpPr>
            <a:spLocks noGrp="1"/>
          </p:cNvSpPr>
          <p:nvPr>
            <p:ph idx="1"/>
          </p:nvPr>
        </p:nvSpPr>
        <p:spPr/>
        <p:txBody>
          <a:bodyPr/>
          <a:lstStyle/>
          <a:p>
            <a:r>
              <a:rPr lang="en-US" dirty="0">
                <a:latin typeface="+mj-lt"/>
              </a:rPr>
              <a:t>Directional component: only allows current to flow one way</a:t>
            </a:r>
          </a:p>
          <a:p>
            <a:endParaRPr lang="en-US" dirty="0">
              <a:latin typeface="+mj-lt"/>
            </a:endParaRPr>
          </a:p>
          <a:p>
            <a:r>
              <a:rPr lang="en-US" dirty="0">
                <a:latin typeface="+mj-lt"/>
              </a:rPr>
              <a:t>Shorter side is the negative one</a:t>
            </a:r>
          </a:p>
          <a:p>
            <a:pPr lvl="1"/>
            <a:r>
              <a:rPr lang="en-US" dirty="0">
                <a:latin typeface="+mj-lt"/>
              </a:rPr>
              <a:t>i.e. where current flows to</a:t>
            </a:r>
          </a:p>
        </p:txBody>
      </p:sp>
      <p:sp>
        <p:nvSpPr>
          <p:cNvPr id="4" name="Slide Number Placeholder 3">
            <a:extLst>
              <a:ext uri="{FF2B5EF4-FFF2-40B4-BE49-F238E27FC236}">
                <a16:creationId xmlns:a16="http://schemas.microsoft.com/office/drawing/2014/main" id="{481086BB-61E9-4A82-86E6-87489946756E}"/>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5" name="Picture 2" descr="Z:\2010_0416_My Pics from PLTW laptop\2011_0204_POE_Electrical Circuits_Physical\IMG_2641.JPG">
            <a:extLst>
              <a:ext uri="{FF2B5EF4-FFF2-40B4-BE49-F238E27FC236}">
                <a16:creationId xmlns:a16="http://schemas.microsoft.com/office/drawing/2014/main" id="{FD5F174B-57FB-44C3-A361-81A958E1E05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249360" y="2331918"/>
            <a:ext cx="1111170" cy="37492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2A98B21-357E-497A-A8B8-E41921F41455}"/>
              </a:ext>
            </a:extLst>
          </p:cNvPr>
          <p:cNvCxnSpPr/>
          <p:nvPr/>
        </p:nvCxnSpPr>
        <p:spPr>
          <a:xfrm flipH="1" flipV="1">
            <a:off x="8989306" y="2906001"/>
            <a:ext cx="1563338" cy="175071"/>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0847C3-C043-496A-B8E8-B56F698C3ED2}"/>
              </a:ext>
            </a:extLst>
          </p:cNvPr>
          <p:cNvSpPr txBox="1"/>
          <p:nvPr/>
        </p:nvSpPr>
        <p:spPr>
          <a:xfrm>
            <a:off x="7171183" y="2440535"/>
            <a:ext cx="2400851" cy="1631216"/>
          </a:xfrm>
          <a:prstGeom prst="rect">
            <a:avLst/>
          </a:prstGeom>
          <a:noFill/>
        </p:spPr>
        <p:txBody>
          <a:bodyPr wrap="square" rtlCol="0">
            <a:spAutoFit/>
          </a:bodyPr>
          <a:lstStyle/>
          <a:p>
            <a:r>
              <a:rPr lang="en-US" sz="2000" dirty="0">
                <a:latin typeface="+mj-lt"/>
              </a:rPr>
              <a:t>Larger metal component</a:t>
            </a:r>
          </a:p>
          <a:p>
            <a:r>
              <a:rPr lang="en-US" sz="2000" dirty="0">
                <a:latin typeface="+mj-lt"/>
              </a:rPr>
              <a:t>inside of case or case flat spot is cathode or </a:t>
            </a:r>
          </a:p>
          <a:p>
            <a:r>
              <a:rPr lang="en-US" sz="2000" dirty="0">
                <a:latin typeface="+mj-lt"/>
              </a:rPr>
              <a:t>negative (-) lead</a:t>
            </a:r>
          </a:p>
        </p:txBody>
      </p:sp>
      <p:sp>
        <p:nvSpPr>
          <p:cNvPr id="8" name="TextBox 7">
            <a:extLst>
              <a:ext uri="{FF2B5EF4-FFF2-40B4-BE49-F238E27FC236}">
                <a16:creationId xmlns:a16="http://schemas.microsoft.com/office/drawing/2014/main" id="{3F968D59-7166-4F37-B795-B3A451885CB4}"/>
              </a:ext>
            </a:extLst>
          </p:cNvPr>
          <p:cNvSpPr txBox="1"/>
          <p:nvPr/>
        </p:nvSpPr>
        <p:spPr>
          <a:xfrm>
            <a:off x="7171184" y="4800932"/>
            <a:ext cx="2268638" cy="1015663"/>
          </a:xfrm>
          <a:prstGeom prst="rect">
            <a:avLst/>
          </a:prstGeom>
          <a:noFill/>
        </p:spPr>
        <p:txBody>
          <a:bodyPr wrap="square" rtlCol="0">
            <a:spAutoFit/>
          </a:bodyPr>
          <a:lstStyle/>
          <a:p>
            <a:r>
              <a:rPr lang="en-US" sz="2000" dirty="0">
                <a:latin typeface="+mj-lt"/>
              </a:rPr>
              <a:t>Shorter wire is cathode or </a:t>
            </a:r>
          </a:p>
          <a:p>
            <a:r>
              <a:rPr lang="en-US" sz="2000" dirty="0">
                <a:latin typeface="+mj-lt"/>
              </a:rPr>
              <a:t>negative (-) lead</a:t>
            </a:r>
          </a:p>
        </p:txBody>
      </p:sp>
      <p:cxnSp>
        <p:nvCxnSpPr>
          <p:cNvPr id="9" name="Straight Connector 8">
            <a:extLst>
              <a:ext uri="{FF2B5EF4-FFF2-40B4-BE49-F238E27FC236}">
                <a16:creationId xmlns:a16="http://schemas.microsoft.com/office/drawing/2014/main" id="{829A8104-31FB-48EA-BC50-A0461054101E}"/>
              </a:ext>
            </a:extLst>
          </p:cNvPr>
          <p:cNvCxnSpPr/>
          <p:nvPr/>
        </p:nvCxnSpPr>
        <p:spPr>
          <a:xfrm flipH="1">
            <a:off x="8956441" y="5054408"/>
            <a:ext cx="1596203" cy="17474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pic>
        <p:nvPicPr>
          <p:cNvPr id="8194" name="Picture 2" descr="led schematic symbol - Clip Art Library">
            <a:extLst>
              <a:ext uri="{FF2B5EF4-FFF2-40B4-BE49-F238E27FC236}">
                <a16:creationId xmlns:a16="http://schemas.microsoft.com/office/drawing/2014/main" id="{5B6F2AA6-9308-424D-9368-76E3441830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0239" y="4159245"/>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28CB2E5-F994-4CA1-A827-93CB9DA5F248}"/>
              </a:ext>
            </a:extLst>
          </p:cNvPr>
          <p:cNvSpPr txBox="1"/>
          <p:nvPr/>
        </p:nvSpPr>
        <p:spPr>
          <a:xfrm>
            <a:off x="3806577" y="5395955"/>
            <a:ext cx="2287417" cy="400110"/>
          </a:xfrm>
          <a:prstGeom prst="rect">
            <a:avLst/>
          </a:prstGeom>
          <a:noFill/>
        </p:spPr>
        <p:txBody>
          <a:bodyPr wrap="square" rtlCol="0">
            <a:spAutoFit/>
          </a:bodyPr>
          <a:lstStyle/>
          <a:p>
            <a:r>
              <a:rPr lang="en-US" sz="2000" dirty="0"/>
              <a:t>Negative ( - ) lead</a:t>
            </a:r>
          </a:p>
        </p:txBody>
      </p:sp>
      <p:sp>
        <p:nvSpPr>
          <p:cNvPr id="14" name="TextBox 13">
            <a:extLst>
              <a:ext uri="{FF2B5EF4-FFF2-40B4-BE49-F238E27FC236}">
                <a16:creationId xmlns:a16="http://schemas.microsoft.com/office/drawing/2014/main" id="{334CC5AE-CD69-469B-AB97-AE5B08225A3C}"/>
              </a:ext>
            </a:extLst>
          </p:cNvPr>
          <p:cNvSpPr txBox="1"/>
          <p:nvPr/>
        </p:nvSpPr>
        <p:spPr>
          <a:xfrm>
            <a:off x="1064070" y="5596010"/>
            <a:ext cx="2441271" cy="400110"/>
          </a:xfrm>
          <a:prstGeom prst="rect">
            <a:avLst/>
          </a:prstGeom>
          <a:noFill/>
        </p:spPr>
        <p:txBody>
          <a:bodyPr wrap="square" rtlCol="0">
            <a:spAutoFit/>
          </a:bodyPr>
          <a:lstStyle/>
          <a:p>
            <a:r>
              <a:rPr lang="en-US" sz="2000" dirty="0"/>
              <a:t>Schematic Symbol</a:t>
            </a:r>
          </a:p>
        </p:txBody>
      </p:sp>
      <p:cxnSp>
        <p:nvCxnSpPr>
          <p:cNvPr id="16" name="Straight Connector 15">
            <a:extLst>
              <a:ext uri="{FF2B5EF4-FFF2-40B4-BE49-F238E27FC236}">
                <a16:creationId xmlns:a16="http://schemas.microsoft.com/office/drawing/2014/main" id="{724127DC-D20D-45C1-98F0-4190765FFAD2}"/>
              </a:ext>
            </a:extLst>
          </p:cNvPr>
          <p:cNvCxnSpPr>
            <a:cxnSpLocks/>
            <a:stCxn id="15" idx="1"/>
          </p:cNvCxnSpPr>
          <p:nvPr/>
        </p:nvCxnSpPr>
        <p:spPr>
          <a:xfrm flipH="1" flipV="1">
            <a:off x="3152996" y="5211805"/>
            <a:ext cx="653581" cy="38420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370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A55B-E9D3-46C1-A1B2-5214273D2B35}"/>
              </a:ext>
            </a:extLst>
          </p:cNvPr>
          <p:cNvSpPr>
            <a:spLocks noGrp="1"/>
          </p:cNvSpPr>
          <p:nvPr>
            <p:ph type="title"/>
          </p:nvPr>
        </p:nvSpPr>
        <p:spPr>
          <a:xfrm>
            <a:off x="838200" y="136525"/>
            <a:ext cx="10515600" cy="1325563"/>
          </a:xfrm>
        </p:spPr>
        <p:txBody>
          <a:bodyPr>
            <a:normAutofit/>
          </a:bodyPr>
          <a:lstStyle/>
          <a:p>
            <a:r>
              <a:rPr lang="en-US" sz="4000" dirty="0">
                <a:latin typeface="+mn-lt"/>
              </a:rPr>
              <a:t>RGB LEDs</a:t>
            </a:r>
          </a:p>
        </p:txBody>
      </p:sp>
      <p:sp>
        <p:nvSpPr>
          <p:cNvPr id="3" name="Content Placeholder 2">
            <a:extLst>
              <a:ext uri="{FF2B5EF4-FFF2-40B4-BE49-F238E27FC236}">
                <a16:creationId xmlns:a16="http://schemas.microsoft.com/office/drawing/2014/main" id="{B141A9B6-7C60-4AA7-B5BA-F4AB84F3E2F6}"/>
              </a:ext>
            </a:extLst>
          </p:cNvPr>
          <p:cNvSpPr>
            <a:spLocks noGrp="1"/>
          </p:cNvSpPr>
          <p:nvPr>
            <p:ph idx="1"/>
          </p:nvPr>
        </p:nvSpPr>
        <p:spPr>
          <a:xfrm>
            <a:off x="607595" y="1143000"/>
            <a:ext cx="6371582" cy="5029200"/>
          </a:xfrm>
        </p:spPr>
        <p:txBody>
          <a:bodyPr>
            <a:normAutofit/>
          </a:bodyPr>
          <a:lstStyle/>
          <a:p>
            <a:r>
              <a:rPr lang="en-US" dirty="0">
                <a:latin typeface="+mj-lt"/>
              </a:rPr>
              <a:t>Three different colors of LED in a single large diffuser</a:t>
            </a:r>
          </a:p>
          <a:p>
            <a:pPr lvl="1"/>
            <a:endParaRPr lang="en-US" dirty="0">
              <a:latin typeface="+mj-lt"/>
            </a:endParaRPr>
          </a:p>
          <a:p>
            <a:r>
              <a:rPr lang="en-US" dirty="0">
                <a:latin typeface="+mj-lt"/>
              </a:rPr>
              <a:t>Short leads are negative ends</a:t>
            </a:r>
          </a:p>
          <a:p>
            <a:pPr lvl="1"/>
            <a:r>
              <a:rPr lang="en-US" dirty="0">
                <a:latin typeface="+mj-lt"/>
              </a:rPr>
              <a:t>One for each color</a:t>
            </a:r>
          </a:p>
          <a:p>
            <a:pPr lvl="1"/>
            <a:endParaRPr lang="en-US" dirty="0">
              <a:latin typeface="+mj-lt"/>
            </a:endParaRPr>
          </a:p>
          <a:p>
            <a:r>
              <a:rPr lang="en-US" dirty="0">
                <a:latin typeface="+mj-lt"/>
              </a:rPr>
              <a:t>Long lead is common power</a:t>
            </a:r>
          </a:p>
          <a:p>
            <a:pPr lvl="1"/>
            <a:r>
              <a:rPr lang="en-US" dirty="0">
                <a:latin typeface="+mj-lt"/>
              </a:rPr>
              <a:t>Common anode</a:t>
            </a:r>
          </a:p>
          <a:p>
            <a:pPr lvl="1"/>
            <a:endParaRPr lang="en-US" dirty="0">
              <a:latin typeface="+mj-lt"/>
            </a:endParaRPr>
          </a:p>
          <a:p>
            <a:r>
              <a:rPr lang="en-US" dirty="0">
                <a:latin typeface="+mj-lt"/>
              </a:rPr>
              <a:t>Combinations of LEDs give other colors</a:t>
            </a:r>
          </a:p>
          <a:p>
            <a:pPr lvl="1"/>
            <a:r>
              <a:rPr lang="en-US" dirty="0">
                <a:latin typeface="+mj-lt"/>
              </a:rPr>
              <a:t>Cyan, Yellow, Violet, White</a:t>
            </a:r>
          </a:p>
        </p:txBody>
      </p:sp>
      <p:sp>
        <p:nvSpPr>
          <p:cNvPr id="4" name="Slide Number Placeholder 3">
            <a:extLst>
              <a:ext uri="{FF2B5EF4-FFF2-40B4-BE49-F238E27FC236}">
                <a16:creationId xmlns:a16="http://schemas.microsoft.com/office/drawing/2014/main" id="{70678A98-7655-4E65-B938-809DD9FCF958}"/>
              </a:ext>
            </a:extLst>
          </p:cNvPr>
          <p:cNvSpPr>
            <a:spLocks noGrp="1"/>
          </p:cNvSpPr>
          <p:nvPr>
            <p:ph type="sldNum" sz="quarter" idx="12"/>
          </p:nvPr>
        </p:nvSpPr>
        <p:spPr/>
        <p:txBody>
          <a:bodyPr/>
          <a:lstStyle/>
          <a:p>
            <a:fld id="{0778C724-3839-4D76-A707-B4C23905D055}" type="slidenum">
              <a:rPr lang="en-US" smtClean="0"/>
              <a:t>39</a:t>
            </a:fld>
            <a:endParaRPr lang="en-US"/>
          </a:p>
        </p:txBody>
      </p:sp>
      <p:pic>
        <p:nvPicPr>
          <p:cNvPr id="6" name="Picture 5">
            <a:extLst>
              <a:ext uri="{FF2B5EF4-FFF2-40B4-BE49-F238E27FC236}">
                <a16:creationId xmlns:a16="http://schemas.microsoft.com/office/drawing/2014/main" id="{4EA594AB-E052-4EF3-AC5E-030CFE199B42}"/>
              </a:ext>
            </a:extLst>
          </p:cNvPr>
          <p:cNvPicPr>
            <a:picLocks noChangeAspect="1"/>
          </p:cNvPicPr>
          <p:nvPr/>
        </p:nvPicPr>
        <p:blipFill>
          <a:blip r:embed="rId3"/>
          <a:stretch>
            <a:fillRect/>
          </a:stretch>
        </p:blipFill>
        <p:spPr>
          <a:xfrm>
            <a:off x="6979177" y="875561"/>
            <a:ext cx="4601217" cy="5296639"/>
          </a:xfrm>
          <a:prstGeom prst="rect">
            <a:avLst/>
          </a:prstGeom>
        </p:spPr>
      </p:pic>
      <p:sp>
        <p:nvSpPr>
          <p:cNvPr id="7" name="TextBox 6">
            <a:extLst>
              <a:ext uri="{FF2B5EF4-FFF2-40B4-BE49-F238E27FC236}">
                <a16:creationId xmlns:a16="http://schemas.microsoft.com/office/drawing/2014/main" id="{EF215A79-D24B-4BE2-9EF7-7AEFF548402D}"/>
              </a:ext>
            </a:extLst>
          </p:cNvPr>
          <p:cNvSpPr txBox="1"/>
          <p:nvPr/>
        </p:nvSpPr>
        <p:spPr>
          <a:xfrm>
            <a:off x="607595" y="6172200"/>
            <a:ext cx="7222760" cy="369332"/>
          </a:xfrm>
          <a:prstGeom prst="rect">
            <a:avLst/>
          </a:prstGeom>
          <a:noFill/>
        </p:spPr>
        <p:txBody>
          <a:bodyPr wrap="square" rtlCol="0">
            <a:spAutoFit/>
          </a:bodyPr>
          <a:lstStyle/>
          <a:p>
            <a:r>
              <a:rPr lang="en-US" dirty="0">
                <a:hlinkClick r:id="rId4"/>
              </a:rPr>
              <a:t>https://cdn-shop.adafruit.com/datasheets/FLR-100WAS-RGB.pdf</a:t>
            </a:r>
            <a:endParaRPr lang="en-US" dirty="0"/>
          </a:p>
        </p:txBody>
      </p:sp>
    </p:spTree>
    <p:extLst>
      <p:ext uri="{BB962C8B-B14F-4D97-AF65-F5344CB8AC3E}">
        <p14:creationId xmlns:p14="http://schemas.microsoft.com/office/powerpoint/2010/main" val="1820413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4</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Course Project</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nvGraphicFramePr>
        <p:xfrm>
          <a:off x="1686823" y="3842111"/>
          <a:ext cx="8818350" cy="185420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Project</a:t>
                      </a:r>
                    </a:p>
                  </a:txBody>
                  <a:tcPr/>
                </a:tc>
                <a:extLst>
                  <a:ext uri="{0D108BD9-81ED-4DB2-BD59-A6C34878D82A}">
                    <a16:rowId xmlns:a16="http://schemas.microsoft.com/office/drawing/2014/main" val="3453014269"/>
                  </a:ext>
                </a:extLst>
              </a:tr>
              <a:tr h="370840">
                <a:tc>
                  <a:txBody>
                    <a:bodyPr/>
                    <a:lstStyle/>
                    <a:p>
                      <a:r>
                        <a:rPr lang="en-US" dirty="0"/>
                        <a:t>Problem Statement (Novelty)</a:t>
                      </a:r>
                    </a:p>
                  </a:txBody>
                  <a:tcPr/>
                </a:tc>
                <a:tc>
                  <a:txBody>
                    <a:bodyPr/>
                    <a:lstStyle/>
                    <a:p>
                      <a:r>
                        <a:rPr lang="en-US" dirty="0"/>
                        <a:t>25 %</a:t>
                      </a:r>
                    </a:p>
                  </a:txBody>
                  <a:tcPr/>
                </a:tc>
                <a:extLst>
                  <a:ext uri="{0D108BD9-81ED-4DB2-BD59-A6C34878D82A}">
                    <a16:rowId xmlns:a16="http://schemas.microsoft.com/office/drawing/2014/main" val="1001545243"/>
                  </a:ext>
                </a:extLst>
              </a:tr>
              <a:tr h="370840">
                <a:tc>
                  <a:txBody>
                    <a:bodyPr/>
                    <a:lstStyle/>
                    <a:p>
                      <a:r>
                        <a:rPr lang="en-US" dirty="0"/>
                        <a:t>Project Report</a:t>
                      </a:r>
                    </a:p>
                  </a:txBody>
                  <a:tcPr/>
                </a:tc>
                <a:tc>
                  <a:txBody>
                    <a:bodyPr/>
                    <a:lstStyle/>
                    <a:p>
                      <a:r>
                        <a:rPr lang="en-US" dirty="0"/>
                        <a:t>15 %</a:t>
                      </a:r>
                    </a:p>
                  </a:txBody>
                  <a:tcPr/>
                </a:tc>
                <a:extLst>
                  <a:ext uri="{0D108BD9-81ED-4DB2-BD59-A6C34878D82A}">
                    <a16:rowId xmlns:a16="http://schemas.microsoft.com/office/drawing/2014/main" val="2001159706"/>
                  </a:ext>
                </a:extLst>
              </a:tr>
              <a:tr h="370840">
                <a:tc>
                  <a:txBody>
                    <a:bodyPr/>
                    <a:lstStyle/>
                    <a:p>
                      <a:r>
                        <a:rPr lang="en-US" dirty="0"/>
                        <a:t>Presentation</a:t>
                      </a:r>
                    </a:p>
                  </a:txBody>
                  <a:tcPr/>
                </a:tc>
                <a:tc>
                  <a:txBody>
                    <a:bodyPr/>
                    <a:lstStyle/>
                    <a:p>
                      <a:r>
                        <a:rPr lang="en-US" dirty="0"/>
                        <a:t>25 %</a:t>
                      </a:r>
                    </a:p>
                  </a:txBody>
                  <a:tcPr/>
                </a:tc>
                <a:extLst>
                  <a:ext uri="{0D108BD9-81ED-4DB2-BD59-A6C34878D82A}">
                    <a16:rowId xmlns:a16="http://schemas.microsoft.com/office/drawing/2014/main" val="2664004893"/>
                  </a:ext>
                </a:extLst>
              </a:tr>
              <a:tr h="370840">
                <a:tc>
                  <a:txBody>
                    <a:bodyPr/>
                    <a:lstStyle/>
                    <a:p>
                      <a:r>
                        <a:rPr lang="en-US" dirty="0"/>
                        <a:t>Execution</a:t>
                      </a:r>
                    </a:p>
                  </a:txBody>
                  <a:tcPr/>
                </a:tc>
                <a:tc>
                  <a:txBody>
                    <a:bodyPr/>
                    <a:lstStyle/>
                    <a:p>
                      <a:r>
                        <a:rPr lang="en-US" dirty="0"/>
                        <a:t>35%</a:t>
                      </a:r>
                    </a:p>
                  </a:txBody>
                  <a:tcPr/>
                </a:tc>
                <a:extLst>
                  <a:ext uri="{0D108BD9-81ED-4DB2-BD59-A6C34878D82A}">
                    <a16:rowId xmlns:a16="http://schemas.microsoft.com/office/drawing/2014/main" val="139672974"/>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556090" y="1370547"/>
            <a:ext cx="11079817" cy="2471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Enables students to learn programming embedded platforms by building an application.  The expectation is that students will develop something substantial. It does not necessarily need to have research component</a:t>
            </a:r>
          </a:p>
          <a:p>
            <a:r>
              <a:rPr lang="en-US" dirty="0">
                <a:latin typeface="+mj-lt"/>
              </a:rPr>
              <a:t>A number of platform available: ESP32, Raspberry Pi, MSP430, Backscatter, FPGAs, and many other. </a:t>
            </a:r>
            <a:r>
              <a:rPr lang="en-US" b="1" dirty="0"/>
              <a:t>Talk to us! Reach out after lecture or office hours</a:t>
            </a:r>
          </a:p>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197214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E0DF8-F036-988C-9890-A832D6426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F3AB8-B56B-9EE0-2BEC-0932B5E63321}"/>
              </a:ext>
            </a:extLst>
          </p:cNvPr>
          <p:cNvSpPr>
            <a:spLocks noGrp="1"/>
          </p:cNvSpPr>
          <p:nvPr>
            <p:ph type="title"/>
          </p:nvPr>
        </p:nvSpPr>
        <p:spPr>
          <a:xfrm>
            <a:off x="665480" y="136525"/>
            <a:ext cx="10515600" cy="1325563"/>
          </a:xfrm>
        </p:spPr>
        <p:txBody>
          <a:bodyPr/>
          <a:lstStyle/>
          <a:p>
            <a:r>
              <a:rPr lang="en-US" dirty="0">
                <a:latin typeface="+mn-lt"/>
              </a:rPr>
              <a:t>Light sensing: LEDs?</a:t>
            </a:r>
          </a:p>
        </p:txBody>
      </p:sp>
      <p:sp>
        <p:nvSpPr>
          <p:cNvPr id="3" name="Content Placeholder 2">
            <a:extLst>
              <a:ext uri="{FF2B5EF4-FFF2-40B4-BE49-F238E27FC236}">
                <a16:creationId xmlns:a16="http://schemas.microsoft.com/office/drawing/2014/main" id="{B5076E47-93C0-EC6F-A27B-604B16F441CC}"/>
              </a:ext>
            </a:extLst>
          </p:cNvPr>
          <p:cNvSpPr>
            <a:spLocks noGrp="1"/>
          </p:cNvSpPr>
          <p:nvPr>
            <p:ph idx="1"/>
          </p:nvPr>
        </p:nvSpPr>
        <p:spPr>
          <a:xfrm>
            <a:off x="665480" y="1462088"/>
            <a:ext cx="11070466" cy="5029200"/>
          </a:xfrm>
        </p:spPr>
        <p:txBody>
          <a:bodyPr>
            <a:normAutofit/>
          </a:bodyPr>
          <a:lstStyle/>
          <a:p>
            <a:r>
              <a:rPr lang="en-US" dirty="0">
                <a:latin typeface="+mj-lt"/>
              </a:rPr>
              <a:t>LEDs can be used as photodiodes as well!</a:t>
            </a:r>
          </a:p>
          <a:p>
            <a:pPr lvl="1"/>
            <a:r>
              <a:rPr lang="en-US" dirty="0">
                <a:latin typeface="+mj-lt"/>
              </a:rPr>
              <a:t>Apply reverse voltage. Read in leak current as voltage across a resistor using ADC</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451346A9-1BA1-D816-CB10-754D31C8829E}"/>
              </a:ext>
            </a:extLst>
          </p:cNvPr>
          <p:cNvSpPr>
            <a:spLocks noGrp="1"/>
          </p:cNvSpPr>
          <p:nvPr>
            <p:ph type="sldNum" sz="quarter" idx="12"/>
          </p:nvPr>
        </p:nvSpPr>
        <p:spPr/>
        <p:txBody>
          <a:bodyPr/>
          <a:lstStyle/>
          <a:p>
            <a:fld id="{0778C724-3839-4D76-A707-B4C23905D055}" type="slidenum">
              <a:rPr lang="en-US" smtClean="0"/>
              <a:t>40</a:t>
            </a:fld>
            <a:endParaRPr lang="en-US"/>
          </a:p>
        </p:txBody>
      </p:sp>
      <p:pic>
        <p:nvPicPr>
          <p:cNvPr id="5" name="Online Media 4" descr="Using LEDs as Light Sensors">
            <a:hlinkClick r:id="" action="ppaction://media"/>
            <a:extLst>
              <a:ext uri="{FF2B5EF4-FFF2-40B4-BE49-F238E27FC236}">
                <a16:creationId xmlns:a16="http://schemas.microsoft.com/office/drawing/2014/main" id="{0A6F14B7-1210-C8E7-47A2-9AC8D934D7D3}"/>
              </a:ext>
            </a:extLst>
          </p:cNvPr>
          <p:cNvPicPr>
            <a:picLocks noRot="1" noChangeAspect="1"/>
          </p:cNvPicPr>
          <p:nvPr>
            <a:videoFile r:link="rId1"/>
          </p:nvPr>
        </p:nvPicPr>
        <p:blipFill>
          <a:blip r:embed="rId3"/>
          <a:stretch>
            <a:fillRect/>
          </a:stretch>
        </p:blipFill>
        <p:spPr>
          <a:xfrm>
            <a:off x="2595051" y="2535216"/>
            <a:ext cx="7001897" cy="3956072"/>
          </a:xfrm>
          <a:prstGeom prst="rect">
            <a:avLst/>
          </a:prstGeom>
        </p:spPr>
      </p:pic>
    </p:spTree>
    <p:extLst>
      <p:ext uri="{BB962C8B-B14F-4D97-AF65-F5344CB8AC3E}">
        <p14:creationId xmlns:p14="http://schemas.microsoft.com/office/powerpoint/2010/main" val="41080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0E918-E497-B1CB-2439-989DA8B0D6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DEBF36-9F28-F296-6657-A3616831CBF9}"/>
              </a:ext>
            </a:extLst>
          </p:cNvPr>
          <p:cNvSpPr>
            <a:spLocks noGrp="1"/>
          </p:cNvSpPr>
          <p:nvPr>
            <p:ph type="sldNum" sz="quarter" idx="12"/>
          </p:nvPr>
        </p:nvSpPr>
        <p:spPr/>
        <p:txBody>
          <a:bodyPr/>
          <a:lstStyle/>
          <a:p>
            <a:fld id="{5C6FAEEE-D619-4E65-A0EF-E650D0B3166A}" type="slidenum">
              <a:rPr lang="en-US" smtClean="0"/>
              <a:t>41</a:t>
            </a:fld>
            <a:endParaRPr lang="en-US"/>
          </a:p>
        </p:txBody>
      </p:sp>
      <p:pic>
        <p:nvPicPr>
          <p:cNvPr id="5" name="Picture 4">
            <a:extLst>
              <a:ext uri="{FF2B5EF4-FFF2-40B4-BE49-F238E27FC236}">
                <a16:creationId xmlns:a16="http://schemas.microsoft.com/office/drawing/2014/main" id="{8A65085C-E86C-5568-7432-E4065EAE7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73" y="2210754"/>
            <a:ext cx="10691093" cy="3965891"/>
          </a:xfrm>
          <a:prstGeom prst="rect">
            <a:avLst/>
          </a:prstGeom>
        </p:spPr>
      </p:pic>
      <p:sp>
        <p:nvSpPr>
          <p:cNvPr id="2" name="Title 1">
            <a:extLst>
              <a:ext uri="{FF2B5EF4-FFF2-40B4-BE49-F238E27FC236}">
                <a16:creationId xmlns:a16="http://schemas.microsoft.com/office/drawing/2014/main" id="{D0C51343-5338-EBD4-4688-447A4F24E641}"/>
              </a:ext>
            </a:extLst>
          </p:cNvPr>
          <p:cNvSpPr>
            <a:spLocks noGrp="1"/>
          </p:cNvSpPr>
          <p:nvPr>
            <p:ph type="title"/>
          </p:nvPr>
        </p:nvSpPr>
        <p:spPr>
          <a:xfrm>
            <a:off x="511273" y="348296"/>
            <a:ext cx="10967113" cy="1325563"/>
          </a:xfrm>
        </p:spPr>
        <p:txBody>
          <a:bodyPr>
            <a:noAutofit/>
          </a:bodyPr>
          <a:lstStyle/>
          <a:p>
            <a:r>
              <a:rPr lang="en-US" sz="4000" dirty="0">
                <a:latin typeface="+mn-lt"/>
              </a:rPr>
              <a:t>Actuators on Sensor Tags? </a:t>
            </a:r>
          </a:p>
        </p:txBody>
      </p:sp>
    </p:spTree>
    <p:extLst>
      <p:ext uri="{BB962C8B-B14F-4D97-AF65-F5344CB8AC3E}">
        <p14:creationId xmlns:p14="http://schemas.microsoft.com/office/powerpoint/2010/main" val="3701040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6FAEEE-D619-4E65-A0EF-E650D0B3166A}" type="slidenum">
              <a:rPr lang="en-US" smtClean="0"/>
              <a:t>42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11" y="1745674"/>
            <a:ext cx="10699110" cy="3968865"/>
          </a:xfrm>
          <a:prstGeom prst="rect">
            <a:avLst/>
          </a:prstGeom>
        </p:spPr>
      </p:pic>
      <p:sp>
        <p:nvSpPr>
          <p:cNvPr id="2" name="Title 1">
            <a:extLst>
              <a:ext uri="{FF2B5EF4-FFF2-40B4-BE49-F238E27FC236}">
                <a16:creationId xmlns:a16="http://schemas.microsoft.com/office/drawing/2014/main" id="{2E7404FD-64E3-5DC1-06D2-0AFF149DD853}"/>
              </a:ext>
            </a:extLst>
          </p:cNvPr>
          <p:cNvSpPr>
            <a:spLocks noGrp="1"/>
          </p:cNvSpPr>
          <p:nvPr>
            <p:ph type="title"/>
          </p:nvPr>
        </p:nvSpPr>
        <p:spPr>
          <a:xfrm>
            <a:off x="887506" y="443233"/>
            <a:ext cx="9767047" cy="740108"/>
          </a:xfrm>
        </p:spPr>
        <p:txBody>
          <a:bodyPr/>
          <a:lstStyle/>
          <a:p>
            <a:r>
              <a:rPr lang="en-SG" dirty="0">
                <a:latin typeface="+mn-lt"/>
              </a:rPr>
              <a:t>Sensors  on </a:t>
            </a:r>
            <a:r>
              <a:rPr lang="en-SG" dirty="0" err="1">
                <a:latin typeface="+mn-lt"/>
              </a:rPr>
              <a:t>SensorTag</a:t>
            </a:r>
            <a:r>
              <a:rPr lang="en-SG" dirty="0">
                <a:latin typeface="+mn-lt"/>
              </a:rPr>
              <a:t> (CC2650)</a:t>
            </a:r>
          </a:p>
        </p:txBody>
      </p:sp>
    </p:spTree>
    <p:extLst>
      <p:ext uri="{BB962C8B-B14F-4D97-AF65-F5344CB8AC3E}">
        <p14:creationId xmlns:p14="http://schemas.microsoft.com/office/powerpoint/2010/main" val="98729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1A05-509A-4C26-8B75-AF226BC0D996}"/>
              </a:ext>
            </a:extLst>
          </p:cNvPr>
          <p:cNvSpPr>
            <a:spLocks noGrp="1"/>
          </p:cNvSpPr>
          <p:nvPr>
            <p:ph type="title"/>
          </p:nvPr>
        </p:nvSpPr>
        <p:spPr>
          <a:xfrm>
            <a:off x="652182" y="441792"/>
            <a:ext cx="9767047" cy="740108"/>
          </a:xfrm>
        </p:spPr>
        <p:txBody>
          <a:bodyPr/>
          <a:lstStyle/>
          <a:p>
            <a:r>
              <a:rPr lang="en-SG" dirty="0">
                <a:latin typeface="+mn-lt"/>
              </a:rPr>
              <a:t>Other sensing platforms </a:t>
            </a:r>
          </a:p>
        </p:txBody>
      </p:sp>
      <p:sp>
        <p:nvSpPr>
          <p:cNvPr id="3" name="Content Placeholder 2">
            <a:extLst>
              <a:ext uri="{FF2B5EF4-FFF2-40B4-BE49-F238E27FC236}">
                <a16:creationId xmlns:a16="http://schemas.microsoft.com/office/drawing/2014/main" id="{34DA3F46-CE82-4EBC-933B-938D04DE769B}"/>
              </a:ext>
            </a:extLst>
          </p:cNvPr>
          <p:cNvSpPr>
            <a:spLocks noGrp="1"/>
          </p:cNvSpPr>
          <p:nvPr>
            <p:ph idx="1"/>
          </p:nvPr>
        </p:nvSpPr>
        <p:spPr>
          <a:xfrm>
            <a:off x="838200" y="1440893"/>
            <a:ext cx="10416846" cy="5065059"/>
          </a:xfrm>
        </p:spPr>
        <p:txBody>
          <a:bodyPr>
            <a:normAutofit/>
          </a:bodyPr>
          <a:lstStyle/>
          <a:p>
            <a:pPr marL="0" indent="0">
              <a:buNone/>
            </a:pPr>
            <a:r>
              <a:rPr lang="en-US" dirty="0" err="1">
                <a:latin typeface="+mj-lt"/>
              </a:rPr>
              <a:t>Earables</a:t>
            </a:r>
            <a:r>
              <a:rPr lang="en-US" dirty="0">
                <a:latin typeface="+mj-lt"/>
              </a:rPr>
              <a:t> (Earphones as sensor)</a:t>
            </a:r>
          </a:p>
          <a:p>
            <a:endParaRPr lang="en-US" dirty="0">
              <a:latin typeface="+mj-lt"/>
            </a:endParaRPr>
          </a:p>
          <a:p>
            <a:endParaRPr lang="en-US" dirty="0">
              <a:latin typeface="+mj-lt"/>
            </a:endParaRPr>
          </a:p>
          <a:p>
            <a:endParaRPr lang="en-US" dirty="0">
              <a:latin typeface="+mj-lt"/>
            </a:endParaRP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0FB99F8-B1CB-47FD-85EB-491A018B291E}"/>
              </a:ext>
            </a:extLst>
          </p:cNvPr>
          <p:cNvSpPr>
            <a:spLocks noGrp="1"/>
          </p:cNvSpPr>
          <p:nvPr>
            <p:ph type="sldNum" sz="quarter" idx="12"/>
          </p:nvPr>
        </p:nvSpPr>
        <p:spPr/>
        <p:txBody>
          <a:bodyPr/>
          <a:lstStyle/>
          <a:p>
            <a:fld id="{5C6FAEEE-D619-4E65-A0EF-E650D0B3166A}" type="slidenum">
              <a:rPr lang="en-US" smtClean="0"/>
              <a:t>43</a:t>
            </a:fld>
            <a:endParaRPr lang="en-US"/>
          </a:p>
        </p:txBody>
      </p:sp>
      <p:pic>
        <p:nvPicPr>
          <p:cNvPr id="12" name="Picture 11" descr="Diagram&#10;&#10;Description automatically generated with medium confidence">
            <a:extLst>
              <a:ext uri="{FF2B5EF4-FFF2-40B4-BE49-F238E27FC236}">
                <a16:creationId xmlns:a16="http://schemas.microsoft.com/office/drawing/2014/main" id="{FEF7F135-C69B-D73D-4AEB-477F4E6FE8AB}"/>
              </a:ext>
            </a:extLst>
          </p:cNvPr>
          <p:cNvPicPr>
            <a:picLocks noChangeAspect="1"/>
          </p:cNvPicPr>
          <p:nvPr/>
        </p:nvPicPr>
        <p:blipFill>
          <a:blip r:embed="rId3"/>
          <a:stretch>
            <a:fillRect/>
          </a:stretch>
        </p:blipFill>
        <p:spPr>
          <a:xfrm>
            <a:off x="3563262" y="2020006"/>
            <a:ext cx="5154852" cy="3906835"/>
          </a:xfrm>
          <a:prstGeom prst="rect">
            <a:avLst/>
          </a:prstGeom>
        </p:spPr>
      </p:pic>
    </p:spTree>
    <p:extLst>
      <p:ext uri="{BB962C8B-B14F-4D97-AF65-F5344CB8AC3E}">
        <p14:creationId xmlns:p14="http://schemas.microsoft.com/office/powerpoint/2010/main" val="10332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44</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pic>
        <p:nvPicPr>
          <p:cNvPr id="10" name="Picture 9">
            <a:extLst>
              <a:ext uri="{FF2B5EF4-FFF2-40B4-BE49-F238E27FC236}">
                <a16:creationId xmlns:a16="http://schemas.microsoft.com/office/drawing/2014/main" id="{465B3700-7FCC-0938-D4D3-E0D0BD3989AA}"/>
              </a:ext>
            </a:extLst>
          </p:cNvPr>
          <p:cNvPicPr>
            <a:picLocks noChangeAspect="1"/>
          </p:cNvPicPr>
          <p:nvPr/>
        </p:nvPicPr>
        <p:blipFill>
          <a:blip r:embed="rId3"/>
          <a:stretch>
            <a:fillRect/>
          </a:stretch>
        </p:blipFill>
        <p:spPr>
          <a:xfrm>
            <a:off x="2018065" y="1729681"/>
            <a:ext cx="8155870" cy="4587676"/>
          </a:xfrm>
          <a:prstGeom prst="rect">
            <a:avLst/>
          </a:prstGeom>
        </p:spPr>
      </p:pic>
    </p:spTree>
    <p:extLst>
      <p:ext uri="{BB962C8B-B14F-4D97-AF65-F5344CB8AC3E}">
        <p14:creationId xmlns:p14="http://schemas.microsoft.com/office/powerpoint/2010/main" val="2404406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45</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657225" y="323023"/>
            <a:ext cx="10877550" cy="1325563"/>
          </a:xfrm>
        </p:spPr>
        <p:txBody>
          <a:bodyPr>
            <a:normAutofit/>
          </a:bodyPr>
          <a:lstStyle/>
          <a:p>
            <a:r>
              <a:rPr lang="en-US" sz="4000" dirty="0">
                <a:latin typeface="+mn-lt"/>
              </a:rPr>
              <a:t>What’s inside Apple </a:t>
            </a:r>
            <a:r>
              <a:rPr lang="en-US" sz="4000" dirty="0" err="1">
                <a:latin typeface="+mn-lt"/>
              </a:rPr>
              <a:t>AirTag</a:t>
            </a:r>
            <a:endParaRPr lang="en-SE" sz="4000" dirty="0">
              <a:latin typeface="+mn-lt"/>
            </a:endParaRPr>
          </a:p>
        </p:txBody>
      </p:sp>
      <p:pic>
        <p:nvPicPr>
          <p:cNvPr id="3" name="Picture 2" descr="A close-up of a computer part&#10;&#10;Description automatically generated with low confidence">
            <a:extLst>
              <a:ext uri="{FF2B5EF4-FFF2-40B4-BE49-F238E27FC236}">
                <a16:creationId xmlns:a16="http://schemas.microsoft.com/office/drawing/2014/main" id="{7E9AD703-0D22-2A81-3E47-143D19A7ED3E}"/>
              </a:ext>
            </a:extLst>
          </p:cNvPr>
          <p:cNvPicPr>
            <a:picLocks noChangeAspect="1"/>
          </p:cNvPicPr>
          <p:nvPr/>
        </p:nvPicPr>
        <p:blipFill>
          <a:blip r:embed="rId3"/>
          <a:stretch>
            <a:fillRect/>
          </a:stretch>
        </p:blipFill>
        <p:spPr>
          <a:xfrm>
            <a:off x="7100712" y="1690688"/>
            <a:ext cx="4253088" cy="4253088"/>
          </a:xfrm>
          <a:prstGeom prst="rect">
            <a:avLst/>
          </a:prstGeom>
        </p:spPr>
      </p:pic>
      <p:pic>
        <p:nvPicPr>
          <p:cNvPr id="5" name="Picture 4" descr="A picture containing person, hand&#10;&#10;Description automatically generated">
            <a:extLst>
              <a:ext uri="{FF2B5EF4-FFF2-40B4-BE49-F238E27FC236}">
                <a16:creationId xmlns:a16="http://schemas.microsoft.com/office/drawing/2014/main" id="{77CD0A9E-66FA-4E0C-5DD0-EBA72F6D13B5}"/>
              </a:ext>
            </a:extLst>
          </p:cNvPr>
          <p:cNvPicPr>
            <a:picLocks noChangeAspect="1"/>
          </p:cNvPicPr>
          <p:nvPr/>
        </p:nvPicPr>
        <p:blipFill>
          <a:blip r:embed="rId4"/>
          <a:stretch>
            <a:fillRect/>
          </a:stretch>
        </p:blipFill>
        <p:spPr>
          <a:xfrm>
            <a:off x="838200" y="1771448"/>
            <a:ext cx="5588001" cy="4490358"/>
          </a:xfrm>
          <a:prstGeom prst="rect">
            <a:avLst/>
          </a:prstGeom>
        </p:spPr>
      </p:pic>
      <p:sp>
        <p:nvSpPr>
          <p:cNvPr id="7" name="TextBox 6">
            <a:extLst>
              <a:ext uri="{FF2B5EF4-FFF2-40B4-BE49-F238E27FC236}">
                <a16:creationId xmlns:a16="http://schemas.microsoft.com/office/drawing/2014/main" id="{6973203C-ED70-331E-39D2-05BCC6DC35CB}"/>
              </a:ext>
            </a:extLst>
          </p:cNvPr>
          <p:cNvSpPr txBox="1"/>
          <p:nvPr/>
        </p:nvSpPr>
        <p:spPr>
          <a:xfrm>
            <a:off x="2185107" y="6346009"/>
            <a:ext cx="8482188" cy="923330"/>
          </a:xfrm>
          <a:prstGeom prst="rect">
            <a:avLst/>
          </a:prstGeom>
          <a:noFill/>
        </p:spPr>
        <p:txBody>
          <a:bodyPr wrap="square">
            <a:spAutoFit/>
          </a:bodyPr>
          <a:lstStyle/>
          <a:p>
            <a:pPr algn="l"/>
            <a:r>
              <a:rPr lang="en-SG" b="0" i="0" dirty="0">
                <a:solidFill>
                  <a:srgbClr val="242C33"/>
                </a:solidFill>
                <a:effectLst/>
                <a:latin typeface="Lato" panose="020F0502020204030204" pitchFamily="34" charset="0"/>
              </a:rPr>
              <a:t>Nordic Semiconductor </a:t>
            </a:r>
            <a:r>
              <a:rPr lang="en-SG" b="0" i="0" u="none" strike="noStrike" dirty="0">
                <a:solidFill>
                  <a:srgbClr val="1975F1"/>
                </a:solidFill>
                <a:effectLst/>
                <a:latin typeface="Lato" panose="020F0502020204030204" pitchFamily="34" charset="0"/>
                <a:hlinkClick r:id="rId5"/>
              </a:rPr>
              <a:t>nRF52832</a:t>
            </a:r>
            <a:r>
              <a:rPr lang="en-SG" b="0" i="0" dirty="0">
                <a:solidFill>
                  <a:srgbClr val="242C33"/>
                </a:solidFill>
                <a:effectLst/>
                <a:latin typeface="Lato" panose="020F0502020204030204" pitchFamily="34" charset="0"/>
              </a:rPr>
              <a:t> Bluetooth low-energy SoC w/NFC controller</a:t>
            </a:r>
          </a:p>
          <a:p>
            <a:br>
              <a:rPr lang="en-SG" dirty="0"/>
            </a:br>
            <a:endParaRPr lang="en-US" dirty="0"/>
          </a:p>
        </p:txBody>
      </p:sp>
    </p:spTree>
    <p:extLst>
      <p:ext uri="{BB962C8B-B14F-4D97-AF65-F5344CB8AC3E}">
        <p14:creationId xmlns:p14="http://schemas.microsoft.com/office/powerpoint/2010/main" val="3173019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46</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What’s inside Apple </a:t>
            </a:r>
            <a:r>
              <a:rPr lang="en-US" sz="4000" dirty="0" err="1">
                <a:latin typeface="+mn-lt"/>
              </a:rPr>
              <a:t>AirTag</a:t>
            </a:r>
            <a:endParaRPr lang="en-SE" sz="4000" dirty="0">
              <a:latin typeface="+mn-lt"/>
            </a:endParaRPr>
          </a:p>
        </p:txBody>
      </p:sp>
      <p:sp>
        <p:nvSpPr>
          <p:cNvPr id="2" name="Content Placeholder 2">
            <a:extLst>
              <a:ext uri="{FF2B5EF4-FFF2-40B4-BE49-F238E27FC236}">
                <a16:creationId xmlns:a16="http://schemas.microsoft.com/office/drawing/2014/main" id="{0EDC7FA6-3A1E-9E10-CCD7-67911E06E33A}"/>
              </a:ext>
            </a:extLst>
          </p:cNvPr>
          <p:cNvSpPr>
            <a:spLocks noGrp="1"/>
          </p:cNvSpPr>
          <p:nvPr>
            <p:ph idx="1"/>
          </p:nvPr>
        </p:nvSpPr>
        <p:spPr>
          <a:xfrm>
            <a:off x="559675" y="1894224"/>
            <a:ext cx="11072649" cy="4692314"/>
          </a:xfrm>
        </p:spPr>
        <p:txBody>
          <a:bodyPr>
            <a:normAutofit/>
          </a:bodyPr>
          <a:lstStyle/>
          <a:p>
            <a:r>
              <a:rPr lang="en-US" dirty="0">
                <a:latin typeface="+mj-lt"/>
              </a:rPr>
              <a:t>Accelerometer: Bosch </a:t>
            </a:r>
            <a:r>
              <a:rPr lang="en-US" dirty="0" err="1">
                <a:latin typeface="+mj-lt"/>
              </a:rPr>
              <a:t>Sensortec</a:t>
            </a:r>
            <a:r>
              <a:rPr lang="en-US" dirty="0">
                <a:latin typeface="+mj-lt"/>
              </a:rPr>
              <a:t> BMA28x 3-axis accelerometer</a:t>
            </a:r>
          </a:p>
          <a:p>
            <a:r>
              <a:rPr lang="en-US" dirty="0">
                <a:latin typeface="+mj-lt"/>
              </a:rPr>
              <a:t>SoC/Microcontroller: Nordic Semiconductor nRF52832 Bluetooth low-energy SoC w/NFC controller</a:t>
            </a:r>
          </a:p>
          <a:p>
            <a:r>
              <a:rPr lang="en-US" dirty="0">
                <a:latin typeface="+mj-lt"/>
              </a:rPr>
              <a:t>Actuator: Speaker </a:t>
            </a:r>
          </a:p>
          <a:p>
            <a:r>
              <a:rPr lang="en-US" dirty="0">
                <a:latin typeface="+mj-lt"/>
              </a:rPr>
              <a:t>And many other </a:t>
            </a:r>
            <a:r>
              <a:rPr lang="en-US" dirty="0" err="1">
                <a:latin typeface="+mj-lt"/>
              </a:rPr>
              <a:t>componets</a:t>
            </a:r>
            <a:r>
              <a:rPr lang="en-US" dirty="0">
                <a:latin typeface="+mj-lt"/>
              </a:rPr>
              <a:t>….</a:t>
            </a:r>
          </a:p>
        </p:txBody>
      </p:sp>
      <p:pic>
        <p:nvPicPr>
          <p:cNvPr id="6" name="Picture 5">
            <a:extLst>
              <a:ext uri="{FF2B5EF4-FFF2-40B4-BE49-F238E27FC236}">
                <a16:creationId xmlns:a16="http://schemas.microsoft.com/office/drawing/2014/main" id="{6481DB2D-EC1C-6059-456D-2C8178A3DB3D}"/>
              </a:ext>
            </a:extLst>
          </p:cNvPr>
          <p:cNvPicPr>
            <a:picLocks noChangeAspect="1"/>
          </p:cNvPicPr>
          <p:nvPr/>
        </p:nvPicPr>
        <p:blipFill>
          <a:blip r:embed="rId3"/>
          <a:stretch>
            <a:fillRect/>
          </a:stretch>
        </p:blipFill>
        <p:spPr>
          <a:xfrm>
            <a:off x="6276975" y="3249789"/>
            <a:ext cx="4639733" cy="2609850"/>
          </a:xfrm>
          <a:prstGeom prst="rect">
            <a:avLst/>
          </a:prstGeom>
        </p:spPr>
      </p:pic>
    </p:spTree>
    <p:extLst>
      <p:ext uri="{BB962C8B-B14F-4D97-AF65-F5344CB8AC3E}">
        <p14:creationId xmlns:p14="http://schemas.microsoft.com/office/powerpoint/2010/main" val="557307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47</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pic>
        <p:nvPicPr>
          <p:cNvPr id="3" name="Picture 2" descr="A picture containing company name&#10;&#10;Description automatically generated">
            <a:extLst>
              <a:ext uri="{FF2B5EF4-FFF2-40B4-BE49-F238E27FC236}">
                <a16:creationId xmlns:a16="http://schemas.microsoft.com/office/drawing/2014/main" id="{65FCB1E7-4A13-C7F9-3AE1-5B1D9B1B3D37}"/>
              </a:ext>
            </a:extLst>
          </p:cNvPr>
          <p:cNvPicPr>
            <a:picLocks noChangeAspect="1"/>
          </p:cNvPicPr>
          <p:nvPr/>
        </p:nvPicPr>
        <p:blipFill>
          <a:blip r:embed="rId3"/>
          <a:stretch>
            <a:fillRect/>
          </a:stretch>
        </p:blipFill>
        <p:spPr>
          <a:xfrm>
            <a:off x="3843628" y="2260242"/>
            <a:ext cx="5128653" cy="3846490"/>
          </a:xfrm>
          <a:prstGeom prst="rect">
            <a:avLst/>
          </a:prstGeom>
        </p:spPr>
      </p:pic>
    </p:spTree>
    <p:extLst>
      <p:ext uri="{BB962C8B-B14F-4D97-AF65-F5344CB8AC3E}">
        <p14:creationId xmlns:p14="http://schemas.microsoft.com/office/powerpoint/2010/main" val="34172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48</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sp>
        <p:nvSpPr>
          <p:cNvPr id="2" name="Content Placeholder 2">
            <a:extLst>
              <a:ext uri="{FF2B5EF4-FFF2-40B4-BE49-F238E27FC236}">
                <a16:creationId xmlns:a16="http://schemas.microsoft.com/office/drawing/2014/main" id="{010AA6C3-2F7C-0D51-59D1-39B235F32C10}"/>
              </a:ext>
            </a:extLst>
          </p:cNvPr>
          <p:cNvSpPr>
            <a:spLocks noGrp="1"/>
          </p:cNvSpPr>
          <p:nvPr>
            <p:ph idx="1"/>
          </p:nvPr>
        </p:nvSpPr>
        <p:spPr>
          <a:xfrm>
            <a:off x="838200" y="1690688"/>
            <a:ext cx="11072649" cy="4692314"/>
          </a:xfrm>
        </p:spPr>
        <p:txBody>
          <a:bodyPr>
            <a:normAutofit/>
          </a:bodyPr>
          <a:lstStyle/>
          <a:p>
            <a:r>
              <a:rPr lang="en-US" dirty="0">
                <a:latin typeface="+mj-lt"/>
              </a:rPr>
              <a:t>MediaTek MT3333 GPS SoC</a:t>
            </a:r>
          </a:p>
          <a:p>
            <a:r>
              <a:rPr lang="en-US" dirty="0">
                <a:latin typeface="+mj-lt"/>
              </a:rPr>
              <a:t>Bosch </a:t>
            </a:r>
            <a:r>
              <a:rPr lang="en-US" dirty="0" err="1">
                <a:latin typeface="+mj-lt"/>
              </a:rPr>
              <a:t>Sensortec</a:t>
            </a:r>
            <a:r>
              <a:rPr lang="en-US" dirty="0">
                <a:latin typeface="+mj-lt"/>
              </a:rPr>
              <a:t> BHI160 Accelerometer/Gyroscope w/ Sensor Hub</a:t>
            </a:r>
          </a:p>
          <a:p>
            <a:r>
              <a:rPr lang="en-US" dirty="0">
                <a:latin typeface="+mj-lt"/>
              </a:rPr>
              <a:t>STMicroelectronics LIS2DW12 MEMS 3-Axis Accelerometer</a:t>
            </a:r>
          </a:p>
          <a:p>
            <a:r>
              <a:rPr lang="en-US" dirty="0">
                <a:latin typeface="+mj-lt"/>
              </a:rPr>
              <a:t>Fitbit FBT18SW ARM application processor</a:t>
            </a:r>
          </a:p>
        </p:txBody>
      </p:sp>
      <p:pic>
        <p:nvPicPr>
          <p:cNvPr id="3" name="Picture 2" descr="A picture containing text, electronics, circuit&#10;&#10;Description automatically generated">
            <a:extLst>
              <a:ext uri="{FF2B5EF4-FFF2-40B4-BE49-F238E27FC236}">
                <a16:creationId xmlns:a16="http://schemas.microsoft.com/office/drawing/2014/main" id="{67044B03-40BD-BBFB-8F7E-570CCDF876AE}"/>
              </a:ext>
            </a:extLst>
          </p:cNvPr>
          <p:cNvPicPr>
            <a:picLocks noChangeAspect="1"/>
          </p:cNvPicPr>
          <p:nvPr/>
        </p:nvPicPr>
        <p:blipFill>
          <a:blip r:embed="rId3"/>
          <a:stretch>
            <a:fillRect/>
          </a:stretch>
        </p:blipFill>
        <p:spPr>
          <a:xfrm>
            <a:off x="2344275" y="3918598"/>
            <a:ext cx="3329904" cy="2497428"/>
          </a:xfrm>
          <a:prstGeom prst="rect">
            <a:avLst/>
          </a:prstGeom>
        </p:spPr>
      </p:pic>
      <p:pic>
        <p:nvPicPr>
          <p:cNvPr id="5" name="Picture 4" descr="A close-up of a circuit board&#10;&#10;Description automatically generated with medium confidence">
            <a:extLst>
              <a:ext uri="{FF2B5EF4-FFF2-40B4-BE49-F238E27FC236}">
                <a16:creationId xmlns:a16="http://schemas.microsoft.com/office/drawing/2014/main" id="{BC5B9665-4ECF-9BC9-78A6-B90B19B4FFBD}"/>
              </a:ext>
            </a:extLst>
          </p:cNvPr>
          <p:cNvPicPr>
            <a:picLocks noChangeAspect="1"/>
          </p:cNvPicPr>
          <p:nvPr/>
        </p:nvPicPr>
        <p:blipFill>
          <a:blip r:embed="rId4"/>
          <a:stretch>
            <a:fillRect/>
          </a:stretch>
        </p:blipFill>
        <p:spPr>
          <a:xfrm>
            <a:off x="5780467" y="3918598"/>
            <a:ext cx="3161645" cy="2371233"/>
          </a:xfrm>
          <a:prstGeom prst="rect">
            <a:avLst/>
          </a:prstGeom>
        </p:spPr>
      </p:pic>
    </p:spTree>
    <p:extLst>
      <p:ext uri="{BB962C8B-B14F-4D97-AF65-F5344CB8AC3E}">
        <p14:creationId xmlns:p14="http://schemas.microsoft.com/office/powerpoint/2010/main" val="1224966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49</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pic>
        <p:nvPicPr>
          <p:cNvPr id="4" name="Picture 3" descr="A picture containing text, electronics&#10;&#10;Description automatically generated">
            <a:extLst>
              <a:ext uri="{FF2B5EF4-FFF2-40B4-BE49-F238E27FC236}">
                <a16:creationId xmlns:a16="http://schemas.microsoft.com/office/drawing/2014/main" id="{44CE5947-E470-D21F-DC85-28ACE6EF254A}"/>
              </a:ext>
            </a:extLst>
          </p:cNvPr>
          <p:cNvPicPr>
            <a:picLocks noChangeAspect="1"/>
          </p:cNvPicPr>
          <p:nvPr/>
        </p:nvPicPr>
        <p:blipFill>
          <a:blip r:embed="rId3"/>
          <a:stretch>
            <a:fillRect/>
          </a:stretch>
        </p:blipFill>
        <p:spPr>
          <a:xfrm>
            <a:off x="3610690" y="2100865"/>
            <a:ext cx="5332569" cy="3999427"/>
          </a:xfrm>
          <a:prstGeom prst="rect">
            <a:avLst/>
          </a:prstGeom>
        </p:spPr>
      </p:pic>
    </p:spTree>
    <p:extLst>
      <p:ext uri="{BB962C8B-B14F-4D97-AF65-F5344CB8AC3E}">
        <p14:creationId xmlns:p14="http://schemas.microsoft.com/office/powerpoint/2010/main" val="225935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a:xfrm>
            <a:off x="838200" y="365125"/>
            <a:ext cx="11154508" cy="1325563"/>
          </a:xfrm>
        </p:spPr>
        <p:txBody>
          <a:bodyPr>
            <a:normAutofit/>
          </a:bodyPr>
          <a:lstStyle/>
          <a:p>
            <a:r>
              <a:rPr lang="en-US" sz="4000" dirty="0">
                <a:latin typeface="+mn-lt"/>
              </a:rPr>
              <a:t>Platforms for Project</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5</a:t>
            </a:fld>
            <a:endParaRPr lang="en-US"/>
          </a:p>
        </p:txBody>
      </p:sp>
      <p:sp>
        <p:nvSpPr>
          <p:cNvPr id="3" name="Content Placeholder 2">
            <a:extLst>
              <a:ext uri="{FF2B5EF4-FFF2-40B4-BE49-F238E27FC236}">
                <a16:creationId xmlns:a16="http://schemas.microsoft.com/office/drawing/2014/main" id="{791E8A5C-5FAC-D36B-06D6-9E52F41BDDD6}"/>
              </a:ext>
            </a:extLst>
          </p:cNvPr>
          <p:cNvSpPr>
            <a:spLocks noGrp="1"/>
          </p:cNvSpPr>
          <p:nvPr>
            <p:ph idx="1"/>
          </p:nvPr>
        </p:nvSpPr>
        <p:spPr>
          <a:xfrm>
            <a:off x="838200" y="1690688"/>
            <a:ext cx="10515600" cy="4530725"/>
          </a:xfrm>
        </p:spPr>
        <p:txBody>
          <a:bodyPr>
            <a:normAutofit/>
          </a:bodyPr>
          <a:lstStyle/>
          <a:p>
            <a:endParaRPr lang="en-US" dirty="0"/>
          </a:p>
          <a:p>
            <a:pPr lvl="1"/>
            <a:endParaRPr lang="en-US" dirty="0"/>
          </a:p>
          <a:p>
            <a:pPr lvl="1"/>
            <a:endParaRPr lang="en-US" dirty="0"/>
          </a:p>
        </p:txBody>
      </p:sp>
      <p:pic>
        <p:nvPicPr>
          <p:cNvPr id="5" name="Picture 2">
            <a:extLst>
              <a:ext uri="{FF2B5EF4-FFF2-40B4-BE49-F238E27FC236}">
                <a16:creationId xmlns:a16="http://schemas.microsoft.com/office/drawing/2014/main" id="{7860C439-0813-87EA-B553-AE3D6B168D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07513" y="1739901"/>
            <a:ext cx="5776973" cy="4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705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50</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pic>
        <p:nvPicPr>
          <p:cNvPr id="6" name="Content Placeholder 5" descr="The back of a computer&#10;&#10;Description automatically generated with low confidence">
            <a:extLst>
              <a:ext uri="{FF2B5EF4-FFF2-40B4-BE49-F238E27FC236}">
                <a16:creationId xmlns:a16="http://schemas.microsoft.com/office/drawing/2014/main" id="{A23B9513-0FAA-EDA9-64E3-DBDBD8DF36BA}"/>
              </a:ext>
            </a:extLst>
          </p:cNvPr>
          <p:cNvPicPr>
            <a:picLocks noGrp="1" noChangeAspect="1"/>
          </p:cNvPicPr>
          <p:nvPr>
            <p:ph idx="1"/>
          </p:nvPr>
        </p:nvPicPr>
        <p:blipFill>
          <a:blip r:embed="rId3"/>
          <a:stretch>
            <a:fillRect/>
          </a:stretch>
        </p:blipFill>
        <p:spPr>
          <a:xfrm>
            <a:off x="1995013" y="4190217"/>
            <a:ext cx="3557044" cy="2667783"/>
          </a:xfrm>
        </p:spPr>
      </p:pic>
      <p:pic>
        <p:nvPicPr>
          <p:cNvPr id="10" name="Picture 9" descr="A close-up of a camera&#10;&#10;Description automatically generated">
            <a:extLst>
              <a:ext uri="{FF2B5EF4-FFF2-40B4-BE49-F238E27FC236}">
                <a16:creationId xmlns:a16="http://schemas.microsoft.com/office/drawing/2014/main" id="{562830F3-8D6E-C096-3ED1-1E7788019163}"/>
              </a:ext>
            </a:extLst>
          </p:cNvPr>
          <p:cNvPicPr>
            <a:picLocks noChangeAspect="1"/>
          </p:cNvPicPr>
          <p:nvPr/>
        </p:nvPicPr>
        <p:blipFill>
          <a:blip r:embed="rId4"/>
          <a:stretch>
            <a:fillRect/>
          </a:stretch>
        </p:blipFill>
        <p:spPr>
          <a:xfrm>
            <a:off x="6639945" y="4505995"/>
            <a:ext cx="3197235" cy="2394174"/>
          </a:xfrm>
          <a:prstGeom prst="rect">
            <a:avLst/>
          </a:prstGeom>
        </p:spPr>
      </p:pic>
      <p:sp>
        <p:nvSpPr>
          <p:cNvPr id="11" name="Content Placeholder 2">
            <a:extLst>
              <a:ext uri="{FF2B5EF4-FFF2-40B4-BE49-F238E27FC236}">
                <a16:creationId xmlns:a16="http://schemas.microsoft.com/office/drawing/2014/main" id="{33698317-9DC6-F106-D891-DC828EDD9CC0}"/>
              </a:ext>
            </a:extLst>
          </p:cNvPr>
          <p:cNvSpPr txBox="1">
            <a:spLocks/>
          </p:cNvSpPr>
          <p:nvPr/>
        </p:nvSpPr>
        <p:spPr>
          <a:xfrm>
            <a:off x="838200" y="1690688"/>
            <a:ext cx="11072649" cy="46923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Actuator, very important: 85 dB horn for alarm</a:t>
            </a:r>
          </a:p>
          <a:p>
            <a:r>
              <a:rPr lang="en-US" dirty="0">
                <a:latin typeface="+mj-lt"/>
              </a:rPr>
              <a:t>Freescale SCK60DN512VLL10 custom </a:t>
            </a:r>
            <a:r>
              <a:rPr lang="en-US" dirty="0" err="1">
                <a:latin typeface="+mj-lt"/>
              </a:rPr>
              <a:t>Kinetis</a:t>
            </a:r>
            <a:r>
              <a:rPr lang="en-US" dirty="0">
                <a:latin typeface="+mj-lt"/>
              </a:rPr>
              <a:t> K60 low-power 100 MHz MCU (Cortex based)</a:t>
            </a:r>
          </a:p>
          <a:p>
            <a:r>
              <a:rPr lang="en-US" dirty="0">
                <a:latin typeface="+mj-lt"/>
              </a:rPr>
              <a:t>Silicon Labs EM357 Ember Zigbee SoC</a:t>
            </a:r>
          </a:p>
          <a:p>
            <a:r>
              <a:rPr lang="en-US" dirty="0">
                <a:latin typeface="+mj-lt"/>
              </a:rPr>
              <a:t>Murata Type ZX 2.4 GHz Wi-Fi 802.11b/g/n module (with Broadcom BCM43362 chipset)</a:t>
            </a:r>
          </a:p>
        </p:txBody>
      </p:sp>
    </p:spTree>
    <p:extLst>
      <p:ext uri="{BB962C8B-B14F-4D97-AF65-F5344CB8AC3E}">
        <p14:creationId xmlns:p14="http://schemas.microsoft.com/office/powerpoint/2010/main" val="504909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51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err="1">
                <a:latin typeface="+mn-lt"/>
              </a:rPr>
              <a:t>TraceTogether</a:t>
            </a:r>
            <a:r>
              <a:rPr lang="en-US" sz="4000" dirty="0">
                <a:latin typeface="+mn-lt"/>
              </a:rPr>
              <a:t> Token</a:t>
            </a:r>
            <a:endParaRPr lang="en-SE" sz="4000" dirty="0">
              <a:latin typeface="+mn-lt"/>
            </a:endParaRPr>
          </a:p>
        </p:txBody>
      </p:sp>
      <p:pic>
        <p:nvPicPr>
          <p:cNvPr id="3" name="Picture 2">
            <a:extLst>
              <a:ext uri="{FF2B5EF4-FFF2-40B4-BE49-F238E27FC236}">
                <a16:creationId xmlns:a16="http://schemas.microsoft.com/office/drawing/2014/main" id="{F46C99E7-70F2-6ECD-9F86-5D6AA46C1D68}"/>
              </a:ext>
            </a:extLst>
          </p:cNvPr>
          <p:cNvPicPr>
            <a:picLocks noChangeAspect="1"/>
          </p:cNvPicPr>
          <p:nvPr/>
        </p:nvPicPr>
        <p:blipFill>
          <a:blip r:embed="rId3"/>
          <a:stretch>
            <a:fillRect/>
          </a:stretch>
        </p:blipFill>
        <p:spPr>
          <a:xfrm>
            <a:off x="3982264" y="1439863"/>
            <a:ext cx="4589421" cy="5167312"/>
          </a:xfrm>
          <a:prstGeom prst="rect">
            <a:avLst/>
          </a:prstGeom>
        </p:spPr>
      </p:pic>
    </p:spTree>
    <p:extLst>
      <p:ext uri="{BB962C8B-B14F-4D97-AF65-F5344CB8AC3E}">
        <p14:creationId xmlns:p14="http://schemas.microsoft.com/office/powerpoint/2010/main" val="1394001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18892-995A-F056-50DE-997E0F8C38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B598E5-23F0-6481-AD6E-E7EF423A8DCC}"/>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Sensors and actuators</a:t>
            </a:r>
          </a:p>
          <a:p>
            <a:r>
              <a:rPr lang="en-US" dirty="0">
                <a:latin typeface="+mj-lt"/>
              </a:rPr>
              <a:t>Teardown of common devices</a:t>
            </a:r>
          </a:p>
          <a:p>
            <a:r>
              <a:rPr lang="en-US" b="1" dirty="0"/>
              <a:t>Interfacing actuators through DAC and PWM</a:t>
            </a:r>
          </a:p>
          <a:p>
            <a:r>
              <a:rPr lang="en-US" dirty="0">
                <a:latin typeface="+mj-lt"/>
              </a:rPr>
              <a:t>Interfacing peripherals through busses, UART</a:t>
            </a:r>
          </a:p>
          <a:p>
            <a:r>
              <a:rPr lang="en-US" dirty="0">
                <a:latin typeface="+mj-lt"/>
              </a:rPr>
              <a:t>Introduction to SPI</a:t>
            </a:r>
          </a:p>
        </p:txBody>
      </p:sp>
      <p:sp>
        <p:nvSpPr>
          <p:cNvPr id="12" name="Slide Number Placeholder 11">
            <a:extLst>
              <a:ext uri="{FF2B5EF4-FFF2-40B4-BE49-F238E27FC236}">
                <a16:creationId xmlns:a16="http://schemas.microsoft.com/office/drawing/2014/main" id="{10A7E466-107A-1C5A-F3B3-985DFEE80BB2}"/>
              </a:ext>
            </a:extLst>
          </p:cNvPr>
          <p:cNvSpPr>
            <a:spLocks noGrp="1"/>
          </p:cNvSpPr>
          <p:nvPr>
            <p:ph type="sldNum" sz="quarter" idx="12"/>
          </p:nvPr>
        </p:nvSpPr>
        <p:spPr/>
        <p:txBody>
          <a:bodyPr/>
          <a:lstStyle/>
          <a:p>
            <a:fld id="{687B7451-1438-CB4A-8106-82A64F1C7D7B}" type="slidenum">
              <a:rPr lang="sv-SE" smtClean="0"/>
              <a:t>52</a:t>
            </a:fld>
            <a:endParaRPr lang="sv-SE" dirty="0"/>
          </a:p>
        </p:txBody>
      </p:sp>
      <p:sp>
        <p:nvSpPr>
          <p:cNvPr id="5" name="Title 4">
            <a:extLst>
              <a:ext uri="{FF2B5EF4-FFF2-40B4-BE49-F238E27FC236}">
                <a16:creationId xmlns:a16="http://schemas.microsoft.com/office/drawing/2014/main" id="{DC6216EF-29A9-C15B-B58B-7551D6869F8C}"/>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1F529A00-9B6C-B084-685F-A6DD9DB0DF9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922718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8D74-D2DE-4DF5-9EA9-F03B90842951}"/>
              </a:ext>
            </a:extLst>
          </p:cNvPr>
          <p:cNvSpPr>
            <a:spLocks noGrp="1"/>
          </p:cNvSpPr>
          <p:nvPr>
            <p:ph type="title"/>
          </p:nvPr>
        </p:nvSpPr>
        <p:spPr>
          <a:xfrm>
            <a:off x="607595" y="23018"/>
            <a:ext cx="10515600" cy="1325563"/>
          </a:xfrm>
        </p:spPr>
        <p:txBody>
          <a:bodyPr/>
          <a:lstStyle/>
          <a:p>
            <a:r>
              <a:rPr lang="en-US" dirty="0"/>
              <a:t>Digital signals</a:t>
            </a:r>
          </a:p>
        </p:txBody>
      </p:sp>
      <p:sp>
        <p:nvSpPr>
          <p:cNvPr id="3" name="Content Placeholder 2">
            <a:extLst>
              <a:ext uri="{FF2B5EF4-FFF2-40B4-BE49-F238E27FC236}">
                <a16:creationId xmlns:a16="http://schemas.microsoft.com/office/drawing/2014/main" id="{F323694C-39F9-433D-9269-61406E2B1F76}"/>
              </a:ext>
            </a:extLst>
          </p:cNvPr>
          <p:cNvSpPr>
            <a:spLocks noGrp="1"/>
          </p:cNvSpPr>
          <p:nvPr>
            <p:ph idx="1"/>
          </p:nvPr>
        </p:nvSpPr>
        <p:spPr>
          <a:xfrm>
            <a:off x="607593" y="1327150"/>
            <a:ext cx="6319678" cy="5029200"/>
          </a:xfrm>
        </p:spPr>
        <p:txBody>
          <a:bodyPr>
            <a:normAutofit/>
          </a:bodyPr>
          <a:lstStyle/>
          <a:p>
            <a:r>
              <a:rPr lang="en-US" dirty="0">
                <a:latin typeface="+mj-lt"/>
              </a:rPr>
              <a:t>Simplest form of I/O</a:t>
            </a:r>
            <a:br>
              <a:rPr lang="en-US" dirty="0">
                <a:latin typeface="+mj-lt"/>
              </a:rPr>
            </a:br>
            <a:endParaRPr lang="en-US" dirty="0">
              <a:latin typeface="+mj-lt"/>
            </a:endParaRPr>
          </a:p>
          <a:p>
            <a:r>
              <a:rPr lang="en-US" dirty="0">
                <a:latin typeface="+mj-lt"/>
              </a:rPr>
              <a:t>Exist in two states:</a:t>
            </a:r>
          </a:p>
          <a:p>
            <a:pPr lvl="1"/>
            <a:r>
              <a:rPr lang="en-US" dirty="0">
                <a:latin typeface="+mj-lt"/>
              </a:rPr>
              <a:t>High (a.k.a. Set, a.k.a. 1)</a:t>
            </a:r>
          </a:p>
          <a:p>
            <a:pPr lvl="1"/>
            <a:r>
              <a:rPr lang="en-US" dirty="0">
                <a:latin typeface="+mj-lt"/>
              </a:rPr>
              <a:t>Low (a.k.a. Clear, a.k.a. 0)</a:t>
            </a:r>
          </a:p>
          <a:p>
            <a:pPr lvl="1"/>
            <a:endParaRPr lang="en-US" dirty="0">
              <a:latin typeface="+mj-lt"/>
            </a:endParaRPr>
          </a:p>
          <a:p>
            <a:r>
              <a:rPr lang="en-US" dirty="0">
                <a:latin typeface="+mj-lt"/>
              </a:rPr>
              <a:t>Simpler to interact with</a:t>
            </a:r>
          </a:p>
          <a:p>
            <a:pPr lvl="1"/>
            <a:r>
              <a:rPr lang="en-US" dirty="0">
                <a:latin typeface="+mj-lt"/>
              </a:rPr>
              <a:t>Constrained to two voltages</a:t>
            </a:r>
          </a:p>
          <a:p>
            <a:pPr lvl="1"/>
            <a:r>
              <a:rPr lang="en-US" dirty="0">
                <a:latin typeface="+mj-lt"/>
              </a:rPr>
              <a:t>With quick transitions between the two</a:t>
            </a:r>
          </a:p>
          <a:p>
            <a:pPr lvl="1"/>
            <a:endParaRPr lang="en-US" dirty="0">
              <a:latin typeface="+mj-lt"/>
            </a:endParaRPr>
          </a:p>
          <a:p>
            <a:pPr lvl="1"/>
            <a:r>
              <a:rPr lang="en-US" dirty="0">
                <a:latin typeface="+mj-lt"/>
              </a:rPr>
              <a:t>No math for voltage level</a:t>
            </a:r>
          </a:p>
          <a:p>
            <a:pPr lvl="2"/>
            <a:r>
              <a:rPr lang="en-US" dirty="0">
                <a:latin typeface="+mj-lt"/>
              </a:rPr>
              <a:t>Either high or low</a:t>
            </a:r>
          </a:p>
        </p:txBody>
      </p:sp>
      <p:sp>
        <p:nvSpPr>
          <p:cNvPr id="4" name="Slide Number Placeholder 3">
            <a:extLst>
              <a:ext uri="{FF2B5EF4-FFF2-40B4-BE49-F238E27FC236}">
                <a16:creationId xmlns:a16="http://schemas.microsoft.com/office/drawing/2014/main" id="{BD31A900-E942-42FA-9193-B475F1079329}"/>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5" name="Image" descr="Image">
            <a:extLst>
              <a:ext uri="{FF2B5EF4-FFF2-40B4-BE49-F238E27FC236}">
                <a16:creationId xmlns:a16="http://schemas.microsoft.com/office/drawing/2014/main" id="{1DDD2EFA-AF85-4108-8DF8-505D0084E303}"/>
              </a:ext>
            </a:extLst>
          </p:cNvPr>
          <p:cNvPicPr>
            <a:picLocks noChangeAspect="1"/>
          </p:cNvPicPr>
          <p:nvPr/>
        </p:nvPicPr>
        <p:blipFill>
          <a:blip r:embed="rId2"/>
          <a:stretch>
            <a:fillRect/>
          </a:stretch>
        </p:blipFill>
        <p:spPr>
          <a:xfrm>
            <a:off x="6769101" y="234486"/>
            <a:ext cx="4811294" cy="2886777"/>
          </a:xfrm>
          <a:prstGeom prst="rect">
            <a:avLst/>
          </a:prstGeom>
          <a:ln w="12700">
            <a:miter lim="400000"/>
          </a:ln>
        </p:spPr>
      </p:pic>
      <p:pic>
        <p:nvPicPr>
          <p:cNvPr id="6" name="Image" descr="Image">
            <a:extLst>
              <a:ext uri="{FF2B5EF4-FFF2-40B4-BE49-F238E27FC236}">
                <a16:creationId xmlns:a16="http://schemas.microsoft.com/office/drawing/2014/main" id="{2E6DC6F6-E67D-4549-B6A4-4A4F33DD6C3D}"/>
              </a:ext>
            </a:extLst>
          </p:cNvPr>
          <p:cNvPicPr>
            <a:picLocks noChangeAspect="1"/>
          </p:cNvPicPr>
          <p:nvPr/>
        </p:nvPicPr>
        <p:blipFill>
          <a:blip r:embed="rId3"/>
          <a:stretch>
            <a:fillRect/>
          </a:stretch>
        </p:blipFill>
        <p:spPr>
          <a:xfrm>
            <a:off x="6769100" y="3121263"/>
            <a:ext cx="4811293" cy="3025100"/>
          </a:xfrm>
          <a:prstGeom prst="rect">
            <a:avLst/>
          </a:prstGeom>
          <a:ln w="12700">
            <a:miter lim="400000"/>
          </a:ln>
        </p:spPr>
      </p:pic>
    </p:spTree>
    <p:extLst>
      <p:ext uri="{BB962C8B-B14F-4D97-AF65-F5344CB8AC3E}">
        <p14:creationId xmlns:p14="http://schemas.microsoft.com/office/powerpoint/2010/main" val="2294758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t>General Purpose Input/Output (GPIO)</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962891" y="1690688"/>
            <a:ext cx="10515600" cy="3231284"/>
          </a:xfrm>
        </p:spPr>
        <p:txBody>
          <a:bodyPr/>
          <a:lstStyle/>
          <a:p>
            <a:r>
              <a:rPr lang="en-US" dirty="0">
                <a:latin typeface="+mj-lt"/>
              </a:rPr>
              <a:t>Read/write from/to external pins on the microcontroller</a:t>
            </a:r>
          </a:p>
          <a:p>
            <a:pPr lvl="1"/>
            <a:r>
              <a:rPr lang="en-US" dirty="0">
                <a:latin typeface="+mj-lt"/>
              </a:rPr>
              <a:t>Two possible values: high (1) or low (0)</a:t>
            </a:r>
          </a:p>
          <a:p>
            <a:endParaRPr lang="en-US" dirty="0">
              <a:latin typeface="+mj-lt"/>
            </a:endParaRPr>
          </a:p>
          <a:p>
            <a:r>
              <a:rPr lang="en-US" dirty="0">
                <a:latin typeface="+mj-lt"/>
              </a:rPr>
              <a:t>Basic unit of operation for microcontrollers</a:t>
            </a:r>
          </a:p>
          <a:p>
            <a:pPr lvl="1"/>
            <a:r>
              <a:rPr lang="en-US" dirty="0">
                <a:latin typeface="+mj-lt"/>
              </a:rPr>
              <a:t>Allows them to interact with buttons and LEDs</a:t>
            </a:r>
          </a:p>
          <a:p>
            <a:pPr lvl="1"/>
            <a:r>
              <a:rPr lang="en-US" dirty="0">
                <a:latin typeface="+mj-lt"/>
              </a:rPr>
              <a:t>Every microcontroller has GPIO</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54</a:t>
            </a:fld>
            <a:endParaRPr lang="en-US"/>
          </a:p>
        </p:txBody>
      </p:sp>
    </p:spTree>
    <p:extLst>
      <p:ext uri="{BB962C8B-B14F-4D97-AF65-F5344CB8AC3E}">
        <p14:creationId xmlns:p14="http://schemas.microsoft.com/office/powerpoint/2010/main" val="668928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6143-96B9-47A0-9027-601363D7552F}"/>
              </a:ext>
            </a:extLst>
          </p:cNvPr>
          <p:cNvSpPr>
            <a:spLocks noGrp="1"/>
          </p:cNvSpPr>
          <p:nvPr>
            <p:ph type="title"/>
          </p:nvPr>
        </p:nvSpPr>
        <p:spPr/>
        <p:txBody>
          <a:bodyPr>
            <a:normAutofit/>
          </a:bodyPr>
          <a:lstStyle/>
          <a:p>
            <a:r>
              <a:rPr lang="en-US" sz="4000" dirty="0">
                <a:latin typeface="+mn-lt"/>
              </a:rPr>
              <a:t>DAC applications</a:t>
            </a:r>
          </a:p>
        </p:txBody>
      </p:sp>
      <p:sp>
        <p:nvSpPr>
          <p:cNvPr id="3" name="Content Placeholder 2">
            <a:extLst>
              <a:ext uri="{FF2B5EF4-FFF2-40B4-BE49-F238E27FC236}">
                <a16:creationId xmlns:a16="http://schemas.microsoft.com/office/drawing/2014/main" id="{C949180B-F2E2-447B-81D3-6D4A1FD69D02}"/>
              </a:ext>
            </a:extLst>
          </p:cNvPr>
          <p:cNvSpPr>
            <a:spLocks noGrp="1"/>
          </p:cNvSpPr>
          <p:nvPr>
            <p:ph idx="1"/>
          </p:nvPr>
        </p:nvSpPr>
        <p:spPr/>
        <p:txBody>
          <a:bodyPr>
            <a:normAutofit/>
          </a:bodyPr>
          <a:lstStyle/>
          <a:p>
            <a:r>
              <a:rPr lang="en-US" dirty="0">
                <a:latin typeface="+mj-lt"/>
              </a:rPr>
              <a:t>What do you use an analog output for?</a:t>
            </a:r>
          </a:p>
          <a:p>
            <a:endParaRPr lang="en-US" sz="2400" b="1" dirty="0">
              <a:latin typeface="+mj-lt"/>
            </a:endParaRPr>
          </a:p>
          <a:p>
            <a:pPr lvl="1"/>
            <a:r>
              <a:rPr lang="en-US" dirty="0">
                <a:latin typeface="+mj-lt"/>
              </a:rPr>
              <a:t>Audio output</a:t>
            </a:r>
          </a:p>
          <a:p>
            <a:pPr lvl="2"/>
            <a:r>
              <a:rPr lang="en-US" sz="2400" dirty="0">
                <a:latin typeface="+mj-lt"/>
              </a:rPr>
              <a:t>But it needs to be high quality (resolution and speed)</a:t>
            </a:r>
          </a:p>
          <a:p>
            <a:pPr lvl="1"/>
            <a:endParaRPr lang="en-US" dirty="0">
              <a:latin typeface="+mj-lt"/>
            </a:endParaRPr>
          </a:p>
          <a:p>
            <a:pPr lvl="1"/>
            <a:r>
              <a:rPr lang="en-US" dirty="0">
                <a:latin typeface="+mj-lt"/>
              </a:rPr>
              <a:t>Motors</a:t>
            </a:r>
          </a:p>
          <a:p>
            <a:pPr lvl="2"/>
            <a:r>
              <a:rPr lang="en-US" sz="2400" dirty="0">
                <a:latin typeface="+mj-lt"/>
              </a:rPr>
              <a:t>But only with a controller that actually drives them with enough current</a:t>
            </a:r>
          </a:p>
          <a:p>
            <a:pPr lvl="2"/>
            <a:endParaRPr lang="en-US" sz="2400" dirty="0">
              <a:latin typeface="+mj-lt"/>
            </a:endParaRPr>
          </a:p>
          <a:p>
            <a:pPr lvl="1"/>
            <a:r>
              <a:rPr lang="en-US" dirty="0">
                <a:latin typeface="+mj-lt"/>
              </a:rPr>
              <a:t>LED brightness</a:t>
            </a:r>
          </a:p>
          <a:p>
            <a:pPr lvl="2"/>
            <a:endParaRPr lang="en-US" dirty="0"/>
          </a:p>
        </p:txBody>
      </p:sp>
      <p:sp>
        <p:nvSpPr>
          <p:cNvPr id="4" name="Slide Number Placeholder 3">
            <a:extLst>
              <a:ext uri="{FF2B5EF4-FFF2-40B4-BE49-F238E27FC236}">
                <a16:creationId xmlns:a16="http://schemas.microsoft.com/office/drawing/2014/main" id="{508CD3D1-8DF0-4980-A476-2463578E8AB3}"/>
              </a:ext>
            </a:extLst>
          </p:cNvPr>
          <p:cNvSpPr>
            <a:spLocks noGrp="1"/>
          </p:cNvSpPr>
          <p:nvPr>
            <p:ph type="sldNum" sz="quarter" idx="12"/>
          </p:nvPr>
        </p:nvSpPr>
        <p:spPr/>
        <p:txBody>
          <a:bodyPr/>
          <a:lstStyle/>
          <a:p>
            <a:fld id="{0778C724-3839-4D76-A707-B4C23905D055}" type="slidenum">
              <a:rPr lang="en-US" smtClean="0"/>
              <a:t>55</a:t>
            </a:fld>
            <a:endParaRPr lang="en-US"/>
          </a:p>
        </p:txBody>
      </p:sp>
    </p:spTree>
    <p:extLst>
      <p:ext uri="{BB962C8B-B14F-4D97-AF65-F5344CB8AC3E}">
        <p14:creationId xmlns:p14="http://schemas.microsoft.com/office/powerpoint/2010/main" val="934851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716B-91F8-4081-BA6D-1735B58B5272}"/>
              </a:ext>
            </a:extLst>
          </p:cNvPr>
          <p:cNvSpPr>
            <a:spLocks noGrp="1"/>
          </p:cNvSpPr>
          <p:nvPr>
            <p:ph type="title"/>
          </p:nvPr>
        </p:nvSpPr>
        <p:spPr/>
        <p:txBody>
          <a:bodyPr>
            <a:normAutofit/>
          </a:bodyPr>
          <a:lstStyle/>
          <a:p>
            <a:r>
              <a:rPr lang="en-US" sz="4000" dirty="0">
                <a:latin typeface="+mn-lt"/>
              </a:rPr>
              <a:t>Digital-to-Analog Converters</a:t>
            </a:r>
          </a:p>
        </p:txBody>
      </p:sp>
      <p:sp>
        <p:nvSpPr>
          <p:cNvPr id="3" name="Content Placeholder 2">
            <a:extLst>
              <a:ext uri="{FF2B5EF4-FFF2-40B4-BE49-F238E27FC236}">
                <a16:creationId xmlns:a16="http://schemas.microsoft.com/office/drawing/2014/main" id="{86BFADEC-712B-4C09-BE70-EE6E4A0BFFBD}"/>
              </a:ext>
            </a:extLst>
          </p:cNvPr>
          <p:cNvSpPr>
            <a:spLocks noGrp="1"/>
          </p:cNvSpPr>
          <p:nvPr>
            <p:ph idx="1"/>
          </p:nvPr>
        </p:nvSpPr>
        <p:spPr>
          <a:xfrm>
            <a:off x="922673" y="1984000"/>
            <a:ext cx="4800600" cy="3809567"/>
          </a:xfrm>
        </p:spPr>
        <p:txBody>
          <a:bodyPr/>
          <a:lstStyle/>
          <a:p>
            <a:r>
              <a:rPr lang="en-US" dirty="0">
                <a:latin typeface="+mj-lt"/>
              </a:rPr>
              <a:t>Generates an analog voltage</a:t>
            </a:r>
          </a:p>
          <a:p>
            <a:endParaRPr lang="en-US" dirty="0">
              <a:latin typeface="+mj-lt"/>
            </a:endParaRPr>
          </a:p>
          <a:p>
            <a:r>
              <a:rPr lang="en-US" dirty="0">
                <a:latin typeface="+mj-lt"/>
              </a:rPr>
              <a:t>DACs are conceptually the inverse of ADCs</a:t>
            </a:r>
          </a:p>
          <a:p>
            <a:pPr lvl="1"/>
            <a:r>
              <a:rPr lang="en-US" dirty="0">
                <a:latin typeface="+mj-lt"/>
              </a:rPr>
              <a:t>Number of bits of resolution choose analog step size</a:t>
            </a:r>
          </a:p>
          <a:p>
            <a:pPr lvl="1"/>
            <a:r>
              <a:rPr lang="en-US" dirty="0">
                <a:latin typeface="+mj-lt"/>
              </a:rPr>
              <a:t>Frequency determines step duration</a:t>
            </a:r>
          </a:p>
        </p:txBody>
      </p:sp>
      <p:sp>
        <p:nvSpPr>
          <p:cNvPr id="4" name="Slide Number Placeholder 3">
            <a:extLst>
              <a:ext uri="{FF2B5EF4-FFF2-40B4-BE49-F238E27FC236}">
                <a16:creationId xmlns:a16="http://schemas.microsoft.com/office/drawing/2014/main" id="{6FDA0DC7-81EC-4FF0-AAF9-7D57AFD32A11}"/>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1026" name="Picture 2" descr="enter image description here">
            <a:extLst>
              <a:ext uri="{FF2B5EF4-FFF2-40B4-BE49-F238E27FC236}">
                <a16:creationId xmlns:a16="http://schemas.microsoft.com/office/drawing/2014/main" id="{E3E04094-08B6-4513-986F-92DE24978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1" y="1806261"/>
            <a:ext cx="5630526" cy="416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19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C4F4-7DAE-457A-B528-74A3C1FAD152}"/>
              </a:ext>
            </a:extLst>
          </p:cNvPr>
          <p:cNvSpPr>
            <a:spLocks noGrp="1"/>
          </p:cNvSpPr>
          <p:nvPr>
            <p:ph type="title"/>
          </p:nvPr>
        </p:nvSpPr>
        <p:spPr/>
        <p:txBody>
          <a:bodyPr>
            <a:normAutofit/>
          </a:bodyPr>
          <a:lstStyle/>
          <a:p>
            <a:r>
              <a:rPr lang="en-US" sz="4000" dirty="0">
                <a:latin typeface="+mn-lt"/>
              </a:rPr>
              <a:t>High resolution versus high frequency</a:t>
            </a:r>
          </a:p>
        </p:txBody>
      </p:sp>
      <p:sp>
        <p:nvSpPr>
          <p:cNvPr id="3" name="Content Placeholder 2">
            <a:extLst>
              <a:ext uri="{FF2B5EF4-FFF2-40B4-BE49-F238E27FC236}">
                <a16:creationId xmlns:a16="http://schemas.microsoft.com/office/drawing/2014/main" id="{0607E99E-14E1-4965-AD20-13A58C74E494}"/>
              </a:ext>
            </a:extLst>
          </p:cNvPr>
          <p:cNvSpPr>
            <a:spLocks noGrp="1"/>
          </p:cNvSpPr>
          <p:nvPr>
            <p:ph idx="1"/>
          </p:nvPr>
        </p:nvSpPr>
        <p:spPr>
          <a:xfrm>
            <a:off x="838200" y="1825625"/>
            <a:ext cx="11104418" cy="3951720"/>
          </a:xfrm>
        </p:spPr>
        <p:txBody>
          <a:bodyPr/>
          <a:lstStyle/>
          <a:p>
            <a:r>
              <a:rPr lang="en-US" dirty="0">
                <a:latin typeface="+mj-lt"/>
              </a:rPr>
              <a:t>What role does each play in a DAC? Which is more important?</a:t>
            </a:r>
          </a:p>
          <a:p>
            <a:pPr lvl="1"/>
            <a:endParaRPr lang="en-US" b="1" dirty="0">
              <a:latin typeface="+mj-lt"/>
            </a:endParaRPr>
          </a:p>
          <a:p>
            <a:r>
              <a:rPr lang="en-US" dirty="0">
                <a:latin typeface="+mj-lt"/>
              </a:rPr>
              <a:t>High resolution can accurately represent a voltage</a:t>
            </a:r>
          </a:p>
          <a:p>
            <a:r>
              <a:rPr lang="en-US" dirty="0">
                <a:latin typeface="+mj-lt"/>
              </a:rPr>
              <a:t>High frequency can accurately represent a changing voltage</a:t>
            </a:r>
          </a:p>
          <a:p>
            <a:endParaRPr lang="en-US" dirty="0">
              <a:latin typeface="+mj-lt"/>
            </a:endParaRPr>
          </a:p>
          <a:p>
            <a:r>
              <a:rPr lang="en-US" dirty="0">
                <a:latin typeface="+mj-lt"/>
              </a:rPr>
              <a:t>In practice:</a:t>
            </a:r>
          </a:p>
          <a:p>
            <a:pPr lvl="1"/>
            <a:r>
              <a:rPr lang="en-US" dirty="0">
                <a:latin typeface="+mj-lt"/>
              </a:rPr>
              <a:t>Need high </a:t>
            </a:r>
            <a:r>
              <a:rPr lang="en-US" i="1" dirty="0">
                <a:latin typeface="+mj-lt"/>
              </a:rPr>
              <a:t>enough</a:t>
            </a:r>
            <a:r>
              <a:rPr lang="en-US" dirty="0">
                <a:latin typeface="+mj-lt"/>
              </a:rPr>
              <a:t> resolution, then as high of frequency as possible</a:t>
            </a:r>
          </a:p>
        </p:txBody>
      </p:sp>
      <p:sp>
        <p:nvSpPr>
          <p:cNvPr id="4" name="Slide Number Placeholder 3">
            <a:extLst>
              <a:ext uri="{FF2B5EF4-FFF2-40B4-BE49-F238E27FC236}">
                <a16:creationId xmlns:a16="http://schemas.microsoft.com/office/drawing/2014/main" id="{D4295412-5643-4691-B2C7-CA2DACFFDBF9}"/>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1739562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9382-795A-4B23-B8FC-DD5267239DFD}"/>
              </a:ext>
            </a:extLst>
          </p:cNvPr>
          <p:cNvSpPr>
            <a:spLocks noGrp="1"/>
          </p:cNvSpPr>
          <p:nvPr>
            <p:ph type="title"/>
          </p:nvPr>
        </p:nvSpPr>
        <p:spPr/>
        <p:txBody>
          <a:bodyPr>
            <a:normAutofit/>
          </a:bodyPr>
          <a:lstStyle/>
          <a:p>
            <a:r>
              <a:rPr lang="en-US" sz="4000" dirty="0">
                <a:latin typeface="+mn-lt"/>
              </a:rPr>
              <a:t>DACs are not in all microcontrollers</a:t>
            </a:r>
          </a:p>
        </p:txBody>
      </p:sp>
      <p:sp>
        <p:nvSpPr>
          <p:cNvPr id="3" name="Content Placeholder 2">
            <a:extLst>
              <a:ext uri="{FF2B5EF4-FFF2-40B4-BE49-F238E27FC236}">
                <a16:creationId xmlns:a16="http://schemas.microsoft.com/office/drawing/2014/main" id="{1DB6C97B-95AC-4280-96DF-6C56A85C8788}"/>
              </a:ext>
            </a:extLst>
          </p:cNvPr>
          <p:cNvSpPr>
            <a:spLocks noGrp="1"/>
          </p:cNvSpPr>
          <p:nvPr>
            <p:ph idx="1"/>
          </p:nvPr>
        </p:nvSpPr>
        <p:spPr/>
        <p:txBody>
          <a:bodyPr>
            <a:normAutofit/>
          </a:bodyPr>
          <a:lstStyle/>
          <a:p>
            <a:r>
              <a:rPr lang="en-US" dirty="0">
                <a:latin typeface="+mj-lt"/>
              </a:rPr>
              <a:t>Not rare, but not ubiquitous either</a:t>
            </a:r>
          </a:p>
          <a:p>
            <a:pPr lvl="1"/>
            <a:r>
              <a:rPr lang="en-US" dirty="0">
                <a:latin typeface="+mj-lt"/>
              </a:rPr>
              <a:t>Every microcontroller has GPIO</a:t>
            </a:r>
          </a:p>
          <a:p>
            <a:pPr lvl="1"/>
            <a:r>
              <a:rPr lang="en-US" dirty="0">
                <a:latin typeface="+mj-lt"/>
              </a:rPr>
              <a:t>Just about every microcontroller has an ADC</a:t>
            </a:r>
          </a:p>
          <a:p>
            <a:pPr lvl="1"/>
            <a:r>
              <a:rPr lang="en-US" dirty="0">
                <a:latin typeface="+mj-lt"/>
              </a:rPr>
              <a:t>Some microcontrollers have DACs</a:t>
            </a:r>
          </a:p>
          <a:p>
            <a:pPr lvl="1"/>
            <a:endParaRPr lang="en-US" dirty="0">
              <a:latin typeface="+mj-lt"/>
            </a:endParaRPr>
          </a:p>
          <a:p>
            <a:r>
              <a:rPr lang="en-US" dirty="0">
                <a:latin typeface="+mj-lt"/>
              </a:rPr>
              <a:t>Reasons</a:t>
            </a:r>
          </a:p>
          <a:p>
            <a:pPr lvl="1"/>
            <a:r>
              <a:rPr lang="en-US" dirty="0">
                <a:latin typeface="+mj-lt"/>
              </a:rPr>
              <a:t>Use cases are uncommon (and might need very high quality)</a:t>
            </a:r>
          </a:p>
          <a:p>
            <a:pPr lvl="2"/>
            <a:r>
              <a:rPr lang="en-US" dirty="0">
                <a:latin typeface="+mj-lt"/>
              </a:rPr>
              <a:t>Many devices can be controller digitally</a:t>
            </a:r>
          </a:p>
          <a:p>
            <a:pPr lvl="1"/>
            <a:r>
              <a:rPr lang="en-US" dirty="0">
                <a:latin typeface="+mj-lt"/>
              </a:rPr>
              <a:t>Pulse-Width Modulation (PWM) can emulate usably analog signals</a:t>
            </a:r>
          </a:p>
        </p:txBody>
      </p:sp>
      <p:sp>
        <p:nvSpPr>
          <p:cNvPr id="4" name="Slide Number Placeholder 3">
            <a:extLst>
              <a:ext uri="{FF2B5EF4-FFF2-40B4-BE49-F238E27FC236}">
                <a16:creationId xmlns:a16="http://schemas.microsoft.com/office/drawing/2014/main" id="{33C55C9B-5060-4533-A0CF-D8A4C1E5F673}"/>
              </a:ext>
            </a:extLst>
          </p:cNvPr>
          <p:cNvSpPr>
            <a:spLocks noGrp="1"/>
          </p:cNvSpPr>
          <p:nvPr>
            <p:ph type="sldNum" sz="quarter" idx="12"/>
          </p:nvPr>
        </p:nvSpPr>
        <p:spPr/>
        <p:txBody>
          <a:bodyPr/>
          <a:lstStyle/>
          <a:p>
            <a:fld id="{0778C724-3839-4D76-A707-B4C23905D055}" type="slidenum">
              <a:rPr lang="en-US" smtClean="0"/>
              <a:t>58</a:t>
            </a:fld>
            <a:endParaRPr lang="en-US"/>
          </a:p>
        </p:txBody>
      </p:sp>
    </p:spTree>
    <p:extLst>
      <p:ext uri="{BB962C8B-B14F-4D97-AF65-F5344CB8AC3E}">
        <p14:creationId xmlns:p14="http://schemas.microsoft.com/office/powerpoint/2010/main" val="3976382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Pulse-Width Modulation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652732"/>
            <a:ext cx="6192450" cy="4703618"/>
          </a:xfrm>
        </p:spPr>
        <p:txBody>
          <a:bodyPr>
            <a:normAutofit lnSpcReduction="10000"/>
          </a:bodyPr>
          <a:lstStyle/>
          <a:p>
            <a:r>
              <a:rPr lang="en-US" dirty="0">
                <a:latin typeface="+mj-lt"/>
              </a:rPr>
              <a:t>Much easier to control high or low than an analog output</a:t>
            </a:r>
          </a:p>
          <a:p>
            <a:endParaRPr lang="en-US" dirty="0">
              <a:latin typeface="+mj-lt"/>
            </a:endParaRPr>
          </a:p>
          <a:p>
            <a:r>
              <a:rPr lang="en-US" dirty="0">
                <a:latin typeface="+mj-lt"/>
              </a:rPr>
              <a:t>Idea: modify how long a signal is high within some switching frequency, </a:t>
            </a:r>
            <a:r>
              <a:rPr lang="en-US" dirty="0" err="1">
                <a:latin typeface="+mj-lt"/>
              </a:rPr>
              <a:t>a.k.a</a:t>
            </a:r>
            <a:r>
              <a:rPr lang="en-US" dirty="0">
                <a:latin typeface="+mj-lt"/>
              </a:rPr>
              <a:t> duty cycle</a:t>
            </a:r>
          </a:p>
          <a:p>
            <a:pPr lvl="1"/>
            <a:endParaRPr lang="en-US" dirty="0">
              <a:latin typeface="+mj-lt"/>
            </a:endParaRPr>
          </a:p>
          <a:p>
            <a:pPr lvl="1"/>
            <a:r>
              <a:rPr lang="en-US" dirty="0">
                <a:latin typeface="+mj-lt"/>
              </a:rPr>
              <a:t>On 50% of the time for half voltage</a:t>
            </a:r>
          </a:p>
          <a:p>
            <a:pPr lvl="1"/>
            <a:r>
              <a:rPr lang="en-US" dirty="0">
                <a:latin typeface="+mj-lt"/>
              </a:rPr>
              <a:t>On 10% of the time for tenth voltage</a:t>
            </a:r>
          </a:p>
          <a:p>
            <a:pPr lvl="1"/>
            <a:endParaRPr lang="en-US" dirty="0">
              <a:latin typeface="+mj-lt"/>
            </a:endParaRPr>
          </a:p>
          <a:p>
            <a:r>
              <a:rPr lang="en-US" dirty="0">
                <a:latin typeface="+mj-lt"/>
              </a:rPr>
              <a:t>Duty cycle, not frequency!</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59</a:t>
            </a:fld>
            <a:endParaRPr lang="en-US"/>
          </a:p>
        </p:txBody>
      </p:sp>
      <p:pic>
        <p:nvPicPr>
          <p:cNvPr id="5" name="Image" descr="Image">
            <a:extLst>
              <a:ext uri="{FF2B5EF4-FFF2-40B4-BE49-F238E27FC236}">
                <a16:creationId xmlns:a16="http://schemas.microsoft.com/office/drawing/2014/main" id="{C43DCC9E-E91A-490B-8855-09B3819F84EA}"/>
              </a:ext>
            </a:extLst>
          </p:cNvPr>
          <p:cNvPicPr>
            <a:picLocks noChangeAspect="1"/>
          </p:cNvPicPr>
          <p:nvPr/>
        </p:nvPicPr>
        <p:blipFill>
          <a:blip r:embed="rId2"/>
          <a:stretch>
            <a:fillRect/>
          </a:stretch>
        </p:blipFill>
        <p:spPr>
          <a:xfrm>
            <a:off x="7512957" y="656161"/>
            <a:ext cx="4067437" cy="2790887"/>
          </a:xfrm>
          <a:prstGeom prst="rect">
            <a:avLst/>
          </a:prstGeom>
          <a:ln w="12700">
            <a:miter lim="400000"/>
          </a:ln>
        </p:spPr>
      </p:pic>
      <p:pic>
        <p:nvPicPr>
          <p:cNvPr id="5124" name="Picture 4" descr="What is PWM?">
            <a:extLst>
              <a:ext uri="{FF2B5EF4-FFF2-40B4-BE49-F238E27FC236}">
                <a16:creationId xmlns:a16="http://schemas.microsoft.com/office/drawing/2014/main" id="{1CB91635-0700-41B5-9E13-87592F842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467" y="3602919"/>
            <a:ext cx="4332927" cy="2962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1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a:xfrm>
            <a:off x="838200" y="365125"/>
            <a:ext cx="11154508" cy="1325563"/>
          </a:xfrm>
        </p:spPr>
        <p:txBody>
          <a:bodyPr>
            <a:normAutofit/>
          </a:bodyPr>
          <a:lstStyle/>
          <a:p>
            <a:r>
              <a:rPr lang="en-US" sz="4000" dirty="0">
                <a:latin typeface="+mn-lt"/>
              </a:rPr>
              <a:t>Platforms for project work</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6</a:t>
            </a:fld>
            <a:endParaRPr lang="en-US"/>
          </a:p>
        </p:txBody>
      </p:sp>
      <p:sp>
        <p:nvSpPr>
          <p:cNvPr id="3" name="Content Placeholder 2">
            <a:extLst>
              <a:ext uri="{FF2B5EF4-FFF2-40B4-BE49-F238E27FC236}">
                <a16:creationId xmlns:a16="http://schemas.microsoft.com/office/drawing/2014/main" id="{791E8A5C-5FAC-D36B-06D6-9E52F41BDDD6}"/>
              </a:ext>
            </a:extLst>
          </p:cNvPr>
          <p:cNvSpPr>
            <a:spLocks noGrp="1"/>
          </p:cNvSpPr>
          <p:nvPr>
            <p:ph idx="1"/>
          </p:nvPr>
        </p:nvSpPr>
        <p:spPr>
          <a:xfrm>
            <a:off x="838200" y="1690688"/>
            <a:ext cx="10515600" cy="4530725"/>
          </a:xfrm>
        </p:spPr>
        <p:txBody>
          <a:bodyPr>
            <a:normAutofit/>
          </a:bodyPr>
          <a:lstStyle/>
          <a:p>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11831A1C-3C78-05B7-511D-85ABD5568669}"/>
              </a:ext>
            </a:extLst>
          </p:cNvPr>
          <p:cNvPicPr>
            <a:picLocks noChangeAspect="1"/>
          </p:cNvPicPr>
          <p:nvPr/>
        </p:nvPicPr>
        <p:blipFill>
          <a:blip r:embed="rId2"/>
          <a:stretch>
            <a:fillRect/>
          </a:stretch>
        </p:blipFill>
        <p:spPr>
          <a:xfrm>
            <a:off x="2529254" y="2371579"/>
            <a:ext cx="7772400" cy="3482035"/>
          </a:xfrm>
          <a:prstGeom prst="rect">
            <a:avLst/>
          </a:prstGeom>
        </p:spPr>
      </p:pic>
    </p:spTree>
    <p:extLst>
      <p:ext uri="{BB962C8B-B14F-4D97-AF65-F5344CB8AC3E}">
        <p14:creationId xmlns:p14="http://schemas.microsoft.com/office/powerpoint/2010/main" val="931270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45B3-2D09-4AC8-92AA-F052693D7C09}"/>
              </a:ext>
            </a:extLst>
          </p:cNvPr>
          <p:cNvSpPr>
            <a:spLocks noGrp="1"/>
          </p:cNvSpPr>
          <p:nvPr>
            <p:ph type="title"/>
          </p:nvPr>
        </p:nvSpPr>
        <p:spPr/>
        <p:txBody>
          <a:bodyPr>
            <a:normAutofit/>
          </a:bodyPr>
          <a:lstStyle/>
          <a:p>
            <a:r>
              <a:rPr lang="en-US" sz="4000" dirty="0">
                <a:latin typeface="+mn-lt"/>
              </a:rPr>
              <a:t>PWM to Analog Signal example</a:t>
            </a:r>
          </a:p>
        </p:txBody>
      </p:sp>
      <p:sp>
        <p:nvSpPr>
          <p:cNvPr id="4" name="Slide Number Placeholder 3">
            <a:extLst>
              <a:ext uri="{FF2B5EF4-FFF2-40B4-BE49-F238E27FC236}">
                <a16:creationId xmlns:a16="http://schemas.microsoft.com/office/drawing/2014/main" id="{2C95FB5A-2A5E-4898-B1CD-D90C68A68535}"/>
              </a:ext>
            </a:extLst>
          </p:cNvPr>
          <p:cNvSpPr>
            <a:spLocks noGrp="1"/>
          </p:cNvSpPr>
          <p:nvPr>
            <p:ph type="sldNum" sz="quarter" idx="12"/>
          </p:nvPr>
        </p:nvSpPr>
        <p:spPr/>
        <p:txBody>
          <a:bodyPr/>
          <a:lstStyle/>
          <a:p>
            <a:fld id="{0778C724-3839-4D76-A707-B4C23905D055}" type="slidenum">
              <a:rPr lang="en-US" smtClean="0"/>
              <a:t>60</a:t>
            </a:fld>
            <a:endParaRPr lang="en-US"/>
          </a:p>
        </p:txBody>
      </p:sp>
      <p:pic>
        <p:nvPicPr>
          <p:cNvPr id="1026" name="Picture 2">
            <a:extLst>
              <a:ext uri="{FF2B5EF4-FFF2-40B4-BE49-F238E27FC236}">
                <a16:creationId xmlns:a16="http://schemas.microsoft.com/office/drawing/2014/main" id="{FE04179B-BEF1-4843-842F-63FBCFEFA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712" y="2247196"/>
            <a:ext cx="6604575" cy="348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18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81A2F-35D6-4E90-9793-69CCF586708F}"/>
              </a:ext>
            </a:extLst>
          </p:cNvPr>
          <p:cNvSpPr>
            <a:spLocks noGrp="1"/>
          </p:cNvSpPr>
          <p:nvPr>
            <p:ph type="title"/>
          </p:nvPr>
        </p:nvSpPr>
        <p:spPr/>
        <p:txBody>
          <a:bodyPr>
            <a:normAutofit/>
          </a:bodyPr>
          <a:lstStyle/>
          <a:p>
            <a:r>
              <a:rPr lang="en-US" sz="4000" dirty="0">
                <a:latin typeface="+mn-lt"/>
              </a:rPr>
              <a:t>Every microcontroller can do PWM</a:t>
            </a:r>
          </a:p>
        </p:txBody>
      </p:sp>
      <p:sp>
        <p:nvSpPr>
          <p:cNvPr id="3" name="Content Placeholder 2">
            <a:extLst>
              <a:ext uri="{FF2B5EF4-FFF2-40B4-BE49-F238E27FC236}">
                <a16:creationId xmlns:a16="http://schemas.microsoft.com/office/drawing/2014/main" id="{31DCAB65-5579-47ED-8531-4CDEA8EAB92D}"/>
              </a:ext>
            </a:extLst>
          </p:cNvPr>
          <p:cNvSpPr>
            <a:spLocks noGrp="1"/>
          </p:cNvSpPr>
          <p:nvPr>
            <p:ph idx="1"/>
          </p:nvPr>
        </p:nvSpPr>
        <p:spPr>
          <a:xfrm>
            <a:off x="838200" y="1825625"/>
            <a:ext cx="10515600" cy="3383684"/>
          </a:xfrm>
        </p:spPr>
        <p:txBody>
          <a:bodyPr/>
          <a:lstStyle/>
          <a:p>
            <a:r>
              <a:rPr lang="en-US" dirty="0">
                <a:latin typeface="+mj-lt"/>
              </a:rPr>
              <a:t>Not every microcontroller has a PWM peripheral</a:t>
            </a:r>
          </a:p>
          <a:p>
            <a:r>
              <a:rPr lang="en-US" dirty="0">
                <a:latin typeface="+mj-lt"/>
              </a:rPr>
              <a:t>But every microcontroller has timers and digital outputs</a:t>
            </a:r>
          </a:p>
          <a:p>
            <a:endParaRPr lang="en-US" dirty="0">
              <a:latin typeface="+mj-lt"/>
            </a:endParaRPr>
          </a:p>
          <a:p>
            <a:r>
              <a:rPr lang="en-US" dirty="0">
                <a:latin typeface="+mj-lt"/>
              </a:rPr>
              <a:t>But all that is need is a GPIO and a Timer (or two)</a:t>
            </a:r>
          </a:p>
          <a:p>
            <a:pPr lvl="1"/>
            <a:r>
              <a:rPr lang="en-US" dirty="0">
                <a:latin typeface="+mj-lt"/>
              </a:rPr>
              <a:t>Timer determines when to turn GPIO on and off</a:t>
            </a:r>
          </a:p>
          <a:p>
            <a:pPr lvl="1"/>
            <a:r>
              <a:rPr lang="en-US" dirty="0">
                <a:latin typeface="+mj-lt"/>
              </a:rPr>
              <a:t>Often can be automated in hardware rather than use interrupt handler</a:t>
            </a:r>
          </a:p>
        </p:txBody>
      </p:sp>
      <p:sp>
        <p:nvSpPr>
          <p:cNvPr id="4" name="Slide Number Placeholder 3">
            <a:extLst>
              <a:ext uri="{FF2B5EF4-FFF2-40B4-BE49-F238E27FC236}">
                <a16:creationId xmlns:a16="http://schemas.microsoft.com/office/drawing/2014/main" id="{3A919462-5D37-43B8-A90C-82ECE5104B1A}"/>
              </a:ext>
            </a:extLst>
          </p:cNvPr>
          <p:cNvSpPr>
            <a:spLocks noGrp="1"/>
          </p:cNvSpPr>
          <p:nvPr>
            <p:ph type="sldNum" sz="quarter" idx="12"/>
          </p:nvPr>
        </p:nvSpPr>
        <p:spPr/>
        <p:txBody>
          <a:bodyPr/>
          <a:lstStyle/>
          <a:p>
            <a:fld id="{0778C724-3839-4D76-A707-B4C23905D055}" type="slidenum">
              <a:rPr lang="en-US" smtClean="0"/>
              <a:t>61</a:t>
            </a:fld>
            <a:endParaRPr lang="en-US"/>
          </a:p>
        </p:txBody>
      </p:sp>
    </p:spTree>
    <p:extLst>
      <p:ext uri="{BB962C8B-B14F-4D97-AF65-F5344CB8AC3E}">
        <p14:creationId xmlns:p14="http://schemas.microsoft.com/office/powerpoint/2010/main" val="938518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A2E1-9D7B-413E-9382-183F1336D34A}"/>
              </a:ext>
            </a:extLst>
          </p:cNvPr>
          <p:cNvSpPr>
            <a:spLocks noGrp="1"/>
          </p:cNvSpPr>
          <p:nvPr>
            <p:ph type="title"/>
          </p:nvPr>
        </p:nvSpPr>
        <p:spPr/>
        <p:txBody>
          <a:bodyPr/>
          <a:lstStyle/>
          <a:p>
            <a:r>
              <a:rPr lang="en-US" dirty="0"/>
              <a:t>PWM applications</a:t>
            </a:r>
          </a:p>
        </p:txBody>
      </p:sp>
      <p:sp>
        <p:nvSpPr>
          <p:cNvPr id="3" name="Content Placeholder 2">
            <a:extLst>
              <a:ext uri="{FF2B5EF4-FFF2-40B4-BE49-F238E27FC236}">
                <a16:creationId xmlns:a16="http://schemas.microsoft.com/office/drawing/2014/main" id="{6FC74728-18B9-4055-B127-BB98BA83706F}"/>
              </a:ext>
            </a:extLst>
          </p:cNvPr>
          <p:cNvSpPr>
            <a:spLocks noGrp="1"/>
          </p:cNvSpPr>
          <p:nvPr>
            <p:ph idx="1"/>
          </p:nvPr>
        </p:nvSpPr>
        <p:spPr/>
        <p:txBody>
          <a:bodyPr>
            <a:normAutofit lnSpcReduction="10000"/>
          </a:bodyPr>
          <a:lstStyle/>
          <a:p>
            <a:r>
              <a:rPr lang="en-US" dirty="0">
                <a:latin typeface="+mj-lt"/>
              </a:rPr>
              <a:t>Servos</a:t>
            </a:r>
          </a:p>
          <a:p>
            <a:pPr lvl="1"/>
            <a:r>
              <a:rPr lang="en-US" dirty="0">
                <a:latin typeface="+mj-lt"/>
              </a:rPr>
              <a:t>Duty cycle chooses angle</a:t>
            </a:r>
          </a:p>
          <a:p>
            <a:pPr lvl="1"/>
            <a:endParaRPr lang="en-US" dirty="0">
              <a:latin typeface="+mj-lt"/>
            </a:endParaRPr>
          </a:p>
          <a:p>
            <a:r>
              <a:rPr lang="en-US" dirty="0">
                <a:latin typeface="+mj-lt"/>
              </a:rPr>
              <a:t>Motor controllers</a:t>
            </a:r>
          </a:p>
          <a:p>
            <a:pPr lvl="1"/>
            <a:r>
              <a:rPr lang="en-US" dirty="0">
                <a:latin typeface="+mj-lt"/>
              </a:rPr>
              <a:t>Duty cycle chooses current and therefore speed</a:t>
            </a:r>
            <a:br>
              <a:rPr lang="en-US" dirty="0">
                <a:latin typeface="+mj-lt"/>
              </a:rPr>
            </a:br>
            <a:endParaRPr lang="en-US" dirty="0">
              <a:latin typeface="+mj-lt"/>
            </a:endParaRPr>
          </a:p>
          <a:p>
            <a:r>
              <a:rPr lang="en-US" dirty="0">
                <a:latin typeface="+mj-lt"/>
              </a:rPr>
              <a:t>LED brightness</a:t>
            </a:r>
          </a:p>
          <a:p>
            <a:pPr lvl="1"/>
            <a:r>
              <a:rPr lang="en-US" dirty="0">
                <a:latin typeface="+mj-lt"/>
              </a:rPr>
              <a:t>And “breathing” effect</a:t>
            </a:r>
          </a:p>
          <a:p>
            <a:pPr lvl="1"/>
            <a:endParaRPr lang="en-US" dirty="0">
              <a:latin typeface="+mj-lt"/>
            </a:endParaRPr>
          </a:p>
          <a:p>
            <a:r>
              <a:rPr lang="en-US" dirty="0">
                <a:latin typeface="+mj-lt"/>
              </a:rPr>
              <a:t>Audio</a:t>
            </a:r>
          </a:p>
          <a:p>
            <a:pPr lvl="1"/>
            <a:r>
              <a:rPr lang="en-US" dirty="0">
                <a:latin typeface="+mj-lt"/>
              </a:rPr>
              <a:t>Can sound okay if frequency is high enough</a:t>
            </a:r>
          </a:p>
        </p:txBody>
      </p:sp>
      <p:sp>
        <p:nvSpPr>
          <p:cNvPr id="4" name="Slide Number Placeholder 3">
            <a:extLst>
              <a:ext uri="{FF2B5EF4-FFF2-40B4-BE49-F238E27FC236}">
                <a16:creationId xmlns:a16="http://schemas.microsoft.com/office/drawing/2014/main" id="{04B16E3C-3F09-4F7C-BB32-8A06610425C7}"/>
              </a:ext>
            </a:extLst>
          </p:cNvPr>
          <p:cNvSpPr>
            <a:spLocks noGrp="1"/>
          </p:cNvSpPr>
          <p:nvPr>
            <p:ph type="sldNum" sz="quarter" idx="12"/>
          </p:nvPr>
        </p:nvSpPr>
        <p:spPr/>
        <p:txBody>
          <a:bodyPr/>
          <a:lstStyle/>
          <a:p>
            <a:fld id="{0778C724-3839-4D76-A707-B4C23905D055}" type="slidenum">
              <a:rPr lang="en-US" smtClean="0"/>
              <a:t>62</a:t>
            </a:fld>
            <a:endParaRPr lang="en-US"/>
          </a:p>
        </p:txBody>
      </p:sp>
    </p:spTree>
    <p:extLst>
      <p:ext uri="{BB962C8B-B14F-4D97-AF65-F5344CB8AC3E}">
        <p14:creationId xmlns:p14="http://schemas.microsoft.com/office/powerpoint/2010/main" val="1000547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B7E4B-2063-3B70-13C7-2B84D226C06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ACAA52-B07E-3FAC-DB22-0737698F5E42}"/>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Sensors and actuators</a:t>
            </a:r>
          </a:p>
          <a:p>
            <a:r>
              <a:rPr lang="en-US" dirty="0">
                <a:latin typeface="+mj-lt"/>
              </a:rPr>
              <a:t>Teardown of common devices</a:t>
            </a:r>
          </a:p>
          <a:p>
            <a:r>
              <a:rPr lang="en-US" dirty="0">
                <a:latin typeface="+mj-lt"/>
              </a:rPr>
              <a:t>Interfacing actuators through DAC and PWM</a:t>
            </a:r>
          </a:p>
          <a:p>
            <a:r>
              <a:rPr lang="en-US" b="1" dirty="0"/>
              <a:t>Interfacing peripherals through busses, UART</a:t>
            </a:r>
          </a:p>
          <a:p>
            <a:r>
              <a:rPr lang="en-US" dirty="0">
                <a:latin typeface="+mj-lt"/>
              </a:rPr>
              <a:t>Introduction to SPI</a:t>
            </a:r>
          </a:p>
        </p:txBody>
      </p:sp>
      <p:sp>
        <p:nvSpPr>
          <p:cNvPr id="12" name="Slide Number Placeholder 11">
            <a:extLst>
              <a:ext uri="{FF2B5EF4-FFF2-40B4-BE49-F238E27FC236}">
                <a16:creationId xmlns:a16="http://schemas.microsoft.com/office/drawing/2014/main" id="{05509E6E-F1B6-071A-22ED-BFFEB98FB00B}"/>
              </a:ext>
            </a:extLst>
          </p:cNvPr>
          <p:cNvSpPr>
            <a:spLocks noGrp="1"/>
          </p:cNvSpPr>
          <p:nvPr>
            <p:ph type="sldNum" sz="quarter" idx="12"/>
          </p:nvPr>
        </p:nvSpPr>
        <p:spPr/>
        <p:txBody>
          <a:bodyPr/>
          <a:lstStyle/>
          <a:p>
            <a:fld id="{687B7451-1438-CB4A-8106-82A64F1C7D7B}" type="slidenum">
              <a:rPr lang="sv-SE" smtClean="0"/>
              <a:t>63</a:t>
            </a:fld>
            <a:endParaRPr lang="sv-SE" dirty="0"/>
          </a:p>
        </p:txBody>
      </p:sp>
      <p:sp>
        <p:nvSpPr>
          <p:cNvPr id="5" name="Title 4">
            <a:extLst>
              <a:ext uri="{FF2B5EF4-FFF2-40B4-BE49-F238E27FC236}">
                <a16:creationId xmlns:a16="http://schemas.microsoft.com/office/drawing/2014/main" id="{70A61C92-B1F7-0A7E-EEBD-34DF27E17AFE}"/>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4E105535-9FC5-DDF4-81CC-63410DB6490C}"/>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947264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587C-FC6C-4B4F-95A0-C9297070E846}"/>
              </a:ext>
            </a:extLst>
          </p:cNvPr>
          <p:cNvSpPr>
            <a:spLocks noGrp="1"/>
          </p:cNvSpPr>
          <p:nvPr>
            <p:ph type="title"/>
          </p:nvPr>
        </p:nvSpPr>
        <p:spPr/>
        <p:txBody>
          <a:bodyPr>
            <a:normAutofit/>
          </a:bodyPr>
          <a:lstStyle/>
          <a:p>
            <a:r>
              <a:rPr lang="en-US" sz="4000" dirty="0">
                <a:latin typeface="+mn-lt"/>
              </a:rPr>
              <a:t>Connecting peripherals: wired or wireless</a:t>
            </a:r>
          </a:p>
        </p:txBody>
      </p:sp>
      <p:sp>
        <p:nvSpPr>
          <p:cNvPr id="3" name="Content Placeholder 2">
            <a:extLst>
              <a:ext uri="{FF2B5EF4-FFF2-40B4-BE49-F238E27FC236}">
                <a16:creationId xmlns:a16="http://schemas.microsoft.com/office/drawing/2014/main" id="{B5769672-47D1-4FA7-9F6F-969E6BC87B93}"/>
              </a:ext>
            </a:extLst>
          </p:cNvPr>
          <p:cNvSpPr>
            <a:spLocks noGrp="1"/>
          </p:cNvSpPr>
          <p:nvPr>
            <p:ph idx="1"/>
          </p:nvPr>
        </p:nvSpPr>
        <p:spPr>
          <a:xfrm>
            <a:off x="838200" y="1847850"/>
            <a:ext cx="10515600" cy="4351338"/>
          </a:xfrm>
        </p:spPr>
        <p:txBody>
          <a:bodyPr/>
          <a:lstStyle/>
          <a:p>
            <a:r>
              <a:rPr lang="en-US" dirty="0">
                <a:latin typeface="+mj-lt"/>
              </a:rPr>
              <a:t>Wired</a:t>
            </a:r>
          </a:p>
          <a:p>
            <a:pPr lvl="1"/>
            <a:r>
              <a:rPr lang="en-US" dirty="0">
                <a:latin typeface="+mj-lt"/>
              </a:rPr>
              <a:t>Send digital signals across one or more wires</a:t>
            </a:r>
          </a:p>
          <a:p>
            <a:pPr lvl="1"/>
            <a:r>
              <a:rPr lang="en-US" b="1" dirty="0">
                <a:latin typeface="+mj-lt"/>
              </a:rPr>
              <a:t>Advantages: </a:t>
            </a:r>
            <a:r>
              <a:rPr lang="en-US" dirty="0">
                <a:latin typeface="+mj-lt"/>
              </a:rPr>
              <a:t>Reliable, Low energy, Often simpler topology</a:t>
            </a:r>
          </a:p>
          <a:p>
            <a:pPr lvl="1"/>
            <a:r>
              <a:rPr lang="en-US" b="1" dirty="0">
                <a:latin typeface="+mj-lt"/>
              </a:rPr>
              <a:t>Disadvantages: </a:t>
            </a:r>
            <a:r>
              <a:rPr lang="en-US" dirty="0">
                <a:latin typeface="+mj-lt"/>
              </a:rPr>
              <a:t>Physically limiting</a:t>
            </a:r>
          </a:p>
          <a:p>
            <a:pPr marL="457200" lvl="1" indent="0">
              <a:buNone/>
            </a:pPr>
            <a:endParaRPr lang="en-US" dirty="0">
              <a:latin typeface="+mj-lt"/>
            </a:endParaRPr>
          </a:p>
          <a:p>
            <a:r>
              <a:rPr lang="en-US" dirty="0">
                <a:latin typeface="+mj-lt"/>
              </a:rPr>
              <a:t>Wireless</a:t>
            </a:r>
          </a:p>
          <a:p>
            <a:pPr lvl="1"/>
            <a:r>
              <a:rPr lang="en-US" dirty="0">
                <a:latin typeface="+mj-lt"/>
              </a:rPr>
              <a:t>Send digital signals across another medium (usually RF)</a:t>
            </a:r>
          </a:p>
          <a:p>
            <a:pPr lvl="1"/>
            <a:r>
              <a:rPr lang="en-US" b="1" dirty="0">
                <a:latin typeface="+mj-lt"/>
              </a:rPr>
              <a:t>Advantages: </a:t>
            </a:r>
            <a:r>
              <a:rPr lang="en-US" dirty="0">
                <a:latin typeface="+mj-lt"/>
              </a:rPr>
              <a:t>Physically flexible, </a:t>
            </a:r>
          </a:p>
          <a:p>
            <a:pPr lvl="1"/>
            <a:r>
              <a:rPr lang="en-US" b="1" dirty="0">
                <a:latin typeface="+mj-lt"/>
              </a:rPr>
              <a:t>Disadvantages: </a:t>
            </a:r>
            <a:r>
              <a:rPr lang="en-US" dirty="0">
                <a:latin typeface="+mj-lt"/>
              </a:rPr>
              <a:t>Unreliable, High energy, Usually broad</a:t>
            </a:r>
            <a:r>
              <a:rPr lang="en-US" dirty="0"/>
              <a:t>cast</a:t>
            </a:r>
          </a:p>
        </p:txBody>
      </p:sp>
      <p:sp>
        <p:nvSpPr>
          <p:cNvPr id="4" name="Slide Number Placeholder 3">
            <a:extLst>
              <a:ext uri="{FF2B5EF4-FFF2-40B4-BE49-F238E27FC236}">
                <a16:creationId xmlns:a16="http://schemas.microsoft.com/office/drawing/2014/main" id="{63A46912-8FD5-4F4E-ABA1-8A3C81A855B5}"/>
              </a:ext>
            </a:extLst>
          </p:cNvPr>
          <p:cNvSpPr>
            <a:spLocks noGrp="1"/>
          </p:cNvSpPr>
          <p:nvPr>
            <p:ph type="sldNum" sz="quarter" idx="12"/>
          </p:nvPr>
        </p:nvSpPr>
        <p:spPr/>
        <p:txBody>
          <a:bodyPr/>
          <a:lstStyle/>
          <a:p>
            <a:fld id="{0778C724-3839-4D76-A707-B4C23905D055}" type="slidenum">
              <a:rPr lang="en-US" smtClean="0"/>
              <a:t>64</a:t>
            </a:fld>
            <a:endParaRPr lang="en-US"/>
          </a:p>
        </p:txBody>
      </p:sp>
    </p:spTree>
    <p:extLst>
      <p:ext uri="{BB962C8B-B14F-4D97-AF65-F5344CB8AC3E}">
        <p14:creationId xmlns:p14="http://schemas.microsoft.com/office/powerpoint/2010/main" val="1517968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50452-F555-44AA-A8BA-08526C757EF5}"/>
              </a:ext>
            </a:extLst>
          </p:cNvPr>
          <p:cNvSpPr>
            <a:spLocks noGrp="1"/>
          </p:cNvSpPr>
          <p:nvPr>
            <p:ph type="title"/>
          </p:nvPr>
        </p:nvSpPr>
        <p:spPr>
          <a:xfrm>
            <a:off x="611607" y="359881"/>
            <a:ext cx="10515600" cy="1325563"/>
          </a:xfrm>
        </p:spPr>
        <p:txBody>
          <a:bodyPr>
            <a:normAutofit/>
          </a:bodyPr>
          <a:lstStyle/>
          <a:p>
            <a:r>
              <a:rPr lang="en-US" sz="4000" dirty="0">
                <a:latin typeface="+mn-lt"/>
              </a:rPr>
              <a:t>Number of wires to carry signal</a:t>
            </a:r>
          </a:p>
        </p:txBody>
      </p:sp>
      <p:sp>
        <p:nvSpPr>
          <p:cNvPr id="3" name="Content Placeholder 2">
            <a:extLst>
              <a:ext uri="{FF2B5EF4-FFF2-40B4-BE49-F238E27FC236}">
                <a16:creationId xmlns:a16="http://schemas.microsoft.com/office/drawing/2014/main" id="{EA692D98-719E-444D-AF02-F7F6B7182169}"/>
              </a:ext>
            </a:extLst>
          </p:cNvPr>
          <p:cNvSpPr>
            <a:spLocks noGrp="1"/>
          </p:cNvSpPr>
          <p:nvPr>
            <p:ph idx="1"/>
          </p:nvPr>
        </p:nvSpPr>
        <p:spPr>
          <a:xfrm>
            <a:off x="719455" y="1704952"/>
            <a:ext cx="5963423" cy="4793167"/>
          </a:xfrm>
        </p:spPr>
        <p:txBody>
          <a:bodyPr>
            <a:normAutofit/>
          </a:bodyPr>
          <a:lstStyle/>
          <a:p>
            <a:r>
              <a:rPr lang="en-US" dirty="0">
                <a:latin typeface="+mj-lt"/>
              </a:rPr>
              <a:t>Serial interface</a:t>
            </a:r>
          </a:p>
          <a:p>
            <a:pPr lvl="1"/>
            <a:r>
              <a:rPr lang="en-US" dirty="0">
                <a:latin typeface="+mj-lt"/>
              </a:rPr>
              <a:t>Single wire</a:t>
            </a:r>
          </a:p>
          <a:p>
            <a:pPr lvl="1"/>
            <a:r>
              <a:rPr lang="en-US" dirty="0">
                <a:latin typeface="+mj-lt"/>
              </a:rPr>
              <a:t>Transmit data as a “series” of bits separated by time</a:t>
            </a:r>
          </a:p>
          <a:p>
            <a:pPr lvl="1"/>
            <a:r>
              <a:rPr lang="en-US" dirty="0">
                <a:latin typeface="+mj-lt"/>
              </a:rPr>
              <a:t>Cheaper, but slower to transmit</a:t>
            </a:r>
          </a:p>
          <a:p>
            <a:pPr lvl="1"/>
            <a:endParaRPr lang="en-US" dirty="0">
              <a:latin typeface="+mj-lt"/>
            </a:endParaRPr>
          </a:p>
          <a:p>
            <a:r>
              <a:rPr lang="en-US" dirty="0">
                <a:latin typeface="+mj-lt"/>
              </a:rPr>
              <a:t>Parallel interface</a:t>
            </a:r>
          </a:p>
          <a:p>
            <a:pPr lvl="1"/>
            <a:r>
              <a:rPr lang="en-US" dirty="0">
                <a:latin typeface="+mj-lt"/>
              </a:rPr>
              <a:t>Multiple wires</a:t>
            </a:r>
          </a:p>
          <a:p>
            <a:pPr lvl="1"/>
            <a:r>
              <a:rPr lang="en-US" dirty="0">
                <a:latin typeface="+mj-lt"/>
              </a:rPr>
              <a:t>Transmit data across multiple “parallel” wires simultaneously</a:t>
            </a:r>
          </a:p>
          <a:p>
            <a:pPr lvl="1"/>
            <a:r>
              <a:rPr lang="en-US" dirty="0">
                <a:latin typeface="+mj-lt"/>
              </a:rPr>
              <a:t>More expensive, but faster to transmit</a:t>
            </a:r>
          </a:p>
        </p:txBody>
      </p:sp>
      <p:sp>
        <p:nvSpPr>
          <p:cNvPr id="4" name="Slide Number Placeholder 3">
            <a:extLst>
              <a:ext uri="{FF2B5EF4-FFF2-40B4-BE49-F238E27FC236}">
                <a16:creationId xmlns:a16="http://schemas.microsoft.com/office/drawing/2014/main" id="{CAAA6D3E-93D1-4FE1-BD77-D34AA8ED2FEF}"/>
              </a:ext>
            </a:extLst>
          </p:cNvPr>
          <p:cNvSpPr>
            <a:spLocks noGrp="1"/>
          </p:cNvSpPr>
          <p:nvPr>
            <p:ph type="sldNum" sz="quarter" idx="12"/>
          </p:nvPr>
        </p:nvSpPr>
        <p:spPr/>
        <p:txBody>
          <a:bodyPr/>
          <a:lstStyle/>
          <a:p>
            <a:fld id="{0778C724-3839-4D76-A707-B4C23905D055}" type="slidenum">
              <a:rPr lang="en-US" smtClean="0"/>
              <a:t>65</a:t>
            </a:fld>
            <a:endParaRPr lang="en-US"/>
          </a:p>
        </p:txBody>
      </p:sp>
      <p:grpSp>
        <p:nvGrpSpPr>
          <p:cNvPr id="9" name="Group 8">
            <a:extLst>
              <a:ext uri="{FF2B5EF4-FFF2-40B4-BE49-F238E27FC236}">
                <a16:creationId xmlns:a16="http://schemas.microsoft.com/office/drawing/2014/main" id="{126A9243-E54C-47FB-8964-44FCF1D334D9}"/>
              </a:ext>
            </a:extLst>
          </p:cNvPr>
          <p:cNvGrpSpPr/>
          <p:nvPr/>
        </p:nvGrpSpPr>
        <p:grpSpPr>
          <a:xfrm>
            <a:off x="6683859" y="3937574"/>
            <a:ext cx="4896533" cy="2418776"/>
            <a:chOff x="6649517" y="1290339"/>
            <a:chExt cx="4896533" cy="2418776"/>
          </a:xfrm>
        </p:grpSpPr>
        <p:pic>
          <p:nvPicPr>
            <p:cNvPr id="6" name="Picture 5">
              <a:extLst>
                <a:ext uri="{FF2B5EF4-FFF2-40B4-BE49-F238E27FC236}">
                  <a16:creationId xmlns:a16="http://schemas.microsoft.com/office/drawing/2014/main" id="{8CF0277D-C49A-42B9-93B9-11C7EBF62C99}"/>
                </a:ext>
              </a:extLst>
            </p:cNvPr>
            <p:cNvPicPr>
              <a:picLocks noChangeAspect="1"/>
            </p:cNvPicPr>
            <p:nvPr/>
          </p:nvPicPr>
          <p:blipFill rotWithShape="1">
            <a:blip r:embed="rId2"/>
            <a:srcRect b="43451"/>
            <a:stretch/>
          </p:blipFill>
          <p:spPr>
            <a:xfrm>
              <a:off x="6649517" y="1290339"/>
              <a:ext cx="4896533" cy="2418776"/>
            </a:xfrm>
            <a:prstGeom prst="rect">
              <a:avLst/>
            </a:prstGeom>
          </p:spPr>
        </p:pic>
        <p:sp>
          <p:nvSpPr>
            <p:cNvPr id="7" name="TextBox 6">
              <a:extLst>
                <a:ext uri="{FF2B5EF4-FFF2-40B4-BE49-F238E27FC236}">
                  <a16:creationId xmlns:a16="http://schemas.microsoft.com/office/drawing/2014/main" id="{D7975248-67C3-4F3B-9851-EDD6F75E48E7}"/>
                </a:ext>
              </a:extLst>
            </p:cNvPr>
            <p:cNvSpPr txBox="1"/>
            <p:nvPr/>
          </p:nvSpPr>
          <p:spPr>
            <a:xfrm>
              <a:off x="6778307" y="1674255"/>
              <a:ext cx="936138" cy="215444"/>
            </a:xfrm>
            <a:prstGeom prst="rect">
              <a:avLst/>
            </a:prstGeom>
            <a:solidFill>
              <a:schemeClr val="bg1"/>
            </a:solidFill>
          </p:spPr>
          <p:txBody>
            <a:bodyPr wrap="square" lIns="0" tIns="0" rIns="0" bIns="0" rtlCol="0">
              <a:spAutoFit/>
            </a:bodyPr>
            <a:lstStyle/>
            <a:p>
              <a:r>
                <a:rPr lang="en-US" sz="1400" dirty="0"/>
                <a:t>Transmitter</a:t>
              </a:r>
            </a:p>
          </p:txBody>
        </p:sp>
      </p:grpSp>
      <p:grpSp>
        <p:nvGrpSpPr>
          <p:cNvPr id="10" name="Group 9">
            <a:extLst>
              <a:ext uri="{FF2B5EF4-FFF2-40B4-BE49-F238E27FC236}">
                <a16:creationId xmlns:a16="http://schemas.microsoft.com/office/drawing/2014/main" id="{3081D974-8A43-4C3A-8E14-7092C4FDDDC9}"/>
              </a:ext>
            </a:extLst>
          </p:cNvPr>
          <p:cNvGrpSpPr/>
          <p:nvPr/>
        </p:nvGrpSpPr>
        <p:grpSpPr>
          <a:xfrm>
            <a:off x="6683859" y="1713519"/>
            <a:ext cx="4896533" cy="1858930"/>
            <a:chOff x="6649517" y="3708731"/>
            <a:chExt cx="4896533" cy="1858930"/>
          </a:xfrm>
        </p:grpSpPr>
        <p:pic>
          <p:nvPicPr>
            <p:cNvPr id="11" name="Picture 10">
              <a:extLst>
                <a:ext uri="{FF2B5EF4-FFF2-40B4-BE49-F238E27FC236}">
                  <a16:creationId xmlns:a16="http://schemas.microsoft.com/office/drawing/2014/main" id="{4B262C21-7E7F-4860-823E-839A02351E79}"/>
                </a:ext>
              </a:extLst>
            </p:cNvPr>
            <p:cNvPicPr>
              <a:picLocks noChangeAspect="1"/>
            </p:cNvPicPr>
            <p:nvPr/>
          </p:nvPicPr>
          <p:blipFill rotWithShape="1">
            <a:blip r:embed="rId2"/>
            <a:srcRect t="56540"/>
            <a:stretch/>
          </p:blipFill>
          <p:spPr>
            <a:xfrm>
              <a:off x="6649517" y="3708731"/>
              <a:ext cx="4896533" cy="1858930"/>
            </a:xfrm>
            <a:prstGeom prst="rect">
              <a:avLst/>
            </a:prstGeom>
          </p:spPr>
        </p:pic>
        <p:sp>
          <p:nvSpPr>
            <p:cNvPr id="13" name="TextBox 12">
              <a:extLst>
                <a:ext uri="{FF2B5EF4-FFF2-40B4-BE49-F238E27FC236}">
                  <a16:creationId xmlns:a16="http://schemas.microsoft.com/office/drawing/2014/main" id="{AB48D49D-DBF6-40F0-83A2-B9971F177162}"/>
                </a:ext>
              </a:extLst>
            </p:cNvPr>
            <p:cNvSpPr txBox="1"/>
            <p:nvPr/>
          </p:nvSpPr>
          <p:spPr>
            <a:xfrm>
              <a:off x="6778307" y="4016063"/>
              <a:ext cx="936138" cy="215444"/>
            </a:xfrm>
            <a:prstGeom prst="rect">
              <a:avLst/>
            </a:prstGeom>
            <a:solidFill>
              <a:schemeClr val="bg1"/>
            </a:solidFill>
          </p:spPr>
          <p:txBody>
            <a:bodyPr wrap="square" lIns="0" tIns="0" rIns="0" bIns="0" rtlCol="0">
              <a:spAutoFit/>
            </a:bodyPr>
            <a:lstStyle/>
            <a:p>
              <a:r>
                <a:rPr lang="en-US" sz="1400" dirty="0"/>
                <a:t>Transmitter</a:t>
              </a:r>
            </a:p>
          </p:txBody>
        </p:sp>
      </p:grpSp>
    </p:spTree>
    <p:extLst>
      <p:ext uri="{BB962C8B-B14F-4D97-AF65-F5344CB8AC3E}">
        <p14:creationId xmlns:p14="http://schemas.microsoft.com/office/powerpoint/2010/main" val="466694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3F72-2856-47FE-896B-E7EC85620F01}"/>
              </a:ext>
            </a:extLst>
          </p:cNvPr>
          <p:cNvSpPr>
            <a:spLocks noGrp="1"/>
          </p:cNvSpPr>
          <p:nvPr>
            <p:ph type="title"/>
          </p:nvPr>
        </p:nvSpPr>
        <p:spPr/>
        <p:txBody>
          <a:bodyPr>
            <a:normAutofit/>
          </a:bodyPr>
          <a:lstStyle/>
          <a:p>
            <a:r>
              <a:rPr lang="en-US" sz="4000" dirty="0">
                <a:latin typeface="+mn-lt"/>
              </a:rPr>
              <a:t>Speed of communication for busses</a:t>
            </a:r>
          </a:p>
        </p:txBody>
      </p:sp>
      <p:sp>
        <p:nvSpPr>
          <p:cNvPr id="3" name="Content Placeholder 2">
            <a:extLst>
              <a:ext uri="{FF2B5EF4-FFF2-40B4-BE49-F238E27FC236}">
                <a16:creationId xmlns:a16="http://schemas.microsoft.com/office/drawing/2014/main" id="{816A0C82-3DBA-46B9-9E0A-58216C341F0B}"/>
              </a:ext>
            </a:extLst>
          </p:cNvPr>
          <p:cNvSpPr>
            <a:spLocks noGrp="1"/>
          </p:cNvSpPr>
          <p:nvPr>
            <p:ph idx="1"/>
          </p:nvPr>
        </p:nvSpPr>
        <p:spPr>
          <a:xfrm>
            <a:off x="838200" y="1847850"/>
            <a:ext cx="10515600" cy="4351338"/>
          </a:xfrm>
        </p:spPr>
        <p:txBody>
          <a:bodyPr>
            <a:normAutofit/>
          </a:bodyPr>
          <a:lstStyle/>
          <a:p>
            <a:r>
              <a:rPr lang="en-US" dirty="0">
                <a:latin typeface="+mj-lt"/>
              </a:rPr>
              <a:t>Inherently limited by the speed of light</a:t>
            </a:r>
          </a:p>
          <a:p>
            <a:pPr lvl="1"/>
            <a:r>
              <a:rPr lang="en-US" dirty="0">
                <a:latin typeface="+mj-lt"/>
              </a:rPr>
              <a:t>Speed of electricity 50-99% of that</a:t>
            </a:r>
          </a:p>
          <a:p>
            <a:pPr lvl="1"/>
            <a:r>
              <a:rPr lang="en-US" dirty="0">
                <a:latin typeface="+mj-lt"/>
              </a:rPr>
              <a:t>29 cm (11.4 in) = 1 nanosecond</a:t>
            </a:r>
          </a:p>
          <a:p>
            <a:pPr marL="914400" lvl="2" indent="0">
              <a:buNone/>
            </a:pPr>
            <a:endParaRPr lang="en-US" dirty="0">
              <a:latin typeface="+mj-lt"/>
            </a:endParaRPr>
          </a:p>
          <a:p>
            <a:r>
              <a:rPr lang="en-US" dirty="0">
                <a:latin typeface="+mj-lt"/>
              </a:rPr>
              <a:t>Speed of communication is also limited by interference</a:t>
            </a:r>
          </a:p>
          <a:p>
            <a:pPr lvl="1"/>
            <a:r>
              <a:rPr lang="en-US" dirty="0">
                <a:latin typeface="+mj-lt"/>
              </a:rPr>
              <a:t>Faster the signals, the harder they are to distinguish</a:t>
            </a:r>
          </a:p>
          <a:p>
            <a:pPr lvl="1"/>
            <a:r>
              <a:rPr lang="en-US" dirty="0">
                <a:latin typeface="+mj-lt"/>
              </a:rPr>
              <a:t>More susceptible to interference (matters less for wired communication)</a:t>
            </a:r>
          </a:p>
          <a:p>
            <a:pPr lvl="1"/>
            <a:endParaRPr lang="en-US" dirty="0">
              <a:latin typeface="+mj-lt"/>
            </a:endParaRPr>
          </a:p>
          <a:p>
            <a:r>
              <a:rPr lang="en-US" dirty="0">
                <a:latin typeface="+mj-lt"/>
              </a:rPr>
              <a:t>Limited by whether other device can keep up</a:t>
            </a:r>
          </a:p>
        </p:txBody>
      </p:sp>
      <p:sp>
        <p:nvSpPr>
          <p:cNvPr id="4" name="Slide Number Placeholder 3">
            <a:extLst>
              <a:ext uri="{FF2B5EF4-FFF2-40B4-BE49-F238E27FC236}">
                <a16:creationId xmlns:a16="http://schemas.microsoft.com/office/drawing/2014/main" id="{FA81777C-4C62-40CF-ACBA-E0E6E2C8466A}"/>
              </a:ext>
            </a:extLst>
          </p:cNvPr>
          <p:cNvSpPr>
            <a:spLocks noGrp="1"/>
          </p:cNvSpPr>
          <p:nvPr>
            <p:ph type="sldNum" sz="quarter" idx="12"/>
          </p:nvPr>
        </p:nvSpPr>
        <p:spPr/>
        <p:txBody>
          <a:bodyPr/>
          <a:lstStyle/>
          <a:p>
            <a:fld id="{0778C724-3839-4D76-A707-B4C23905D055}" type="slidenum">
              <a:rPr lang="en-US" smtClean="0"/>
              <a:t>66</a:t>
            </a:fld>
            <a:endParaRPr lang="en-US"/>
          </a:p>
        </p:txBody>
      </p:sp>
    </p:spTree>
    <p:extLst>
      <p:ext uri="{BB962C8B-B14F-4D97-AF65-F5344CB8AC3E}">
        <p14:creationId xmlns:p14="http://schemas.microsoft.com/office/powerpoint/2010/main" val="3512628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0D49B-0A81-487F-B02F-E22779CB0225}"/>
              </a:ext>
            </a:extLst>
          </p:cNvPr>
          <p:cNvSpPr>
            <a:spLocks noGrp="1"/>
          </p:cNvSpPr>
          <p:nvPr>
            <p:ph type="title"/>
          </p:nvPr>
        </p:nvSpPr>
        <p:spPr>
          <a:xfrm>
            <a:off x="838199" y="320675"/>
            <a:ext cx="10515600" cy="1325563"/>
          </a:xfrm>
        </p:spPr>
        <p:txBody>
          <a:bodyPr>
            <a:normAutofit/>
          </a:bodyPr>
          <a:lstStyle/>
          <a:p>
            <a:r>
              <a:rPr lang="en-US" sz="4000" dirty="0">
                <a:latin typeface="+mn-lt"/>
              </a:rPr>
              <a:t>Example communication speed for wired protocol</a:t>
            </a:r>
          </a:p>
        </p:txBody>
      </p:sp>
      <p:sp>
        <p:nvSpPr>
          <p:cNvPr id="3" name="Content Placeholder 2">
            <a:extLst>
              <a:ext uri="{FF2B5EF4-FFF2-40B4-BE49-F238E27FC236}">
                <a16:creationId xmlns:a16="http://schemas.microsoft.com/office/drawing/2014/main" id="{4C4CB0DA-6EBD-430E-A4D9-3FAF03353E98}"/>
              </a:ext>
            </a:extLst>
          </p:cNvPr>
          <p:cNvSpPr>
            <a:spLocks noGrp="1"/>
          </p:cNvSpPr>
          <p:nvPr>
            <p:ph idx="1"/>
          </p:nvPr>
        </p:nvSpPr>
        <p:spPr>
          <a:xfrm>
            <a:off x="838199" y="1647969"/>
            <a:ext cx="10938165" cy="4708381"/>
          </a:xfrm>
        </p:spPr>
        <p:txBody>
          <a:bodyPr>
            <a:normAutofit fontScale="92500" lnSpcReduction="10000"/>
          </a:bodyPr>
          <a:lstStyle/>
          <a:p>
            <a:r>
              <a:rPr lang="en-US" dirty="0">
                <a:latin typeface="+mj-lt"/>
              </a:rPr>
              <a:t>Internal to platform, low-energy communication</a:t>
            </a:r>
          </a:p>
          <a:p>
            <a:pPr lvl="1"/>
            <a:r>
              <a:rPr lang="en-US" dirty="0">
                <a:latin typeface="+mj-lt"/>
              </a:rPr>
              <a:t>UART, 1-1000 kbps</a:t>
            </a:r>
          </a:p>
          <a:p>
            <a:pPr lvl="1"/>
            <a:r>
              <a:rPr lang="en-US" dirty="0">
                <a:latin typeface="+mj-lt"/>
              </a:rPr>
              <a:t>I2C, 100-400 kbps</a:t>
            </a:r>
          </a:p>
          <a:p>
            <a:pPr lvl="1"/>
            <a:r>
              <a:rPr lang="en-US" dirty="0">
                <a:latin typeface="+mj-lt"/>
              </a:rPr>
              <a:t>SPI, 1-100 Mbps</a:t>
            </a:r>
          </a:p>
          <a:p>
            <a:pPr lvl="1"/>
            <a:endParaRPr lang="en-US" dirty="0">
              <a:latin typeface="+mj-lt"/>
            </a:endParaRPr>
          </a:p>
          <a:p>
            <a:r>
              <a:rPr lang="en-US" dirty="0">
                <a:latin typeface="+mj-lt"/>
              </a:rPr>
              <a:t>External (mostly serial) communication</a:t>
            </a:r>
          </a:p>
          <a:p>
            <a:pPr lvl="1"/>
            <a:r>
              <a:rPr lang="en-US" dirty="0">
                <a:latin typeface="+mj-lt"/>
              </a:rPr>
              <a:t>USB, 1-10000 Mbps</a:t>
            </a:r>
          </a:p>
          <a:p>
            <a:pPr lvl="1"/>
            <a:r>
              <a:rPr lang="en-US" dirty="0">
                <a:latin typeface="+mj-lt"/>
              </a:rPr>
              <a:t>Ethernet, 1-1000 Mbps</a:t>
            </a:r>
          </a:p>
          <a:p>
            <a:pPr lvl="1"/>
            <a:r>
              <a:rPr lang="en-US" dirty="0">
                <a:latin typeface="+mj-lt"/>
              </a:rPr>
              <a:t>HDMI, 4-48 Gbps</a:t>
            </a:r>
          </a:p>
          <a:p>
            <a:pPr lvl="1"/>
            <a:endParaRPr lang="en-US" dirty="0">
              <a:latin typeface="+mj-lt"/>
            </a:endParaRPr>
          </a:p>
          <a:p>
            <a:r>
              <a:rPr lang="en-US" dirty="0">
                <a:latin typeface="+mj-lt"/>
              </a:rPr>
              <a:t>Internal parallel communication (less applicable to IoT devices)</a:t>
            </a:r>
          </a:p>
          <a:p>
            <a:pPr lvl="1"/>
            <a:r>
              <a:rPr lang="en-US" dirty="0">
                <a:latin typeface="+mj-lt"/>
              </a:rPr>
              <a:t>PCI, 8-32 Gbps</a:t>
            </a:r>
          </a:p>
          <a:p>
            <a:pPr lvl="1"/>
            <a:r>
              <a:rPr lang="en-US" dirty="0">
                <a:latin typeface="+mj-lt"/>
              </a:rPr>
              <a:t>RAM, 12-25 Gbps</a:t>
            </a:r>
          </a:p>
          <a:p>
            <a:pPr lvl="1"/>
            <a:endParaRPr lang="en-US" dirty="0"/>
          </a:p>
        </p:txBody>
      </p:sp>
      <p:sp>
        <p:nvSpPr>
          <p:cNvPr id="4" name="Slide Number Placeholder 3">
            <a:extLst>
              <a:ext uri="{FF2B5EF4-FFF2-40B4-BE49-F238E27FC236}">
                <a16:creationId xmlns:a16="http://schemas.microsoft.com/office/drawing/2014/main" id="{8B9A033D-5D7F-4335-A151-2AA244D0D984}"/>
              </a:ext>
            </a:extLst>
          </p:cNvPr>
          <p:cNvSpPr>
            <a:spLocks noGrp="1"/>
          </p:cNvSpPr>
          <p:nvPr>
            <p:ph type="sldNum" sz="quarter" idx="12"/>
          </p:nvPr>
        </p:nvSpPr>
        <p:spPr/>
        <p:txBody>
          <a:bodyPr/>
          <a:lstStyle/>
          <a:p>
            <a:fld id="{0778C724-3839-4D76-A707-B4C23905D055}" type="slidenum">
              <a:rPr lang="en-US" smtClean="0"/>
              <a:t>67</a:t>
            </a:fld>
            <a:endParaRPr lang="en-US"/>
          </a:p>
        </p:txBody>
      </p:sp>
      <p:sp>
        <p:nvSpPr>
          <p:cNvPr id="5" name="TextBox 4">
            <a:extLst>
              <a:ext uri="{FF2B5EF4-FFF2-40B4-BE49-F238E27FC236}">
                <a16:creationId xmlns:a16="http://schemas.microsoft.com/office/drawing/2014/main" id="{FEE74159-AB4B-42AA-9B3E-381307CE74EC}"/>
              </a:ext>
            </a:extLst>
          </p:cNvPr>
          <p:cNvSpPr txBox="1"/>
          <p:nvPr/>
        </p:nvSpPr>
        <p:spPr>
          <a:xfrm>
            <a:off x="8160326" y="3429000"/>
            <a:ext cx="2812474" cy="1226127"/>
          </a:xfrm>
          <a:prstGeom prst="rect">
            <a:avLst/>
          </a:prstGeom>
          <a:noFill/>
        </p:spPr>
        <p:txBody>
          <a:bodyPr wrap="square" rtlCol="0">
            <a:spAutoFit/>
          </a:bodyPr>
          <a:lstStyle/>
          <a:p>
            <a:r>
              <a:rPr lang="en-US" sz="2400" dirty="0">
                <a:solidFill>
                  <a:srgbClr val="FF0000"/>
                </a:solidFill>
              </a:rPr>
              <a:t>Note: Speeds are measured in </a:t>
            </a:r>
            <a:r>
              <a:rPr lang="en-US" sz="2400" b="1" dirty="0">
                <a:solidFill>
                  <a:srgbClr val="FF0000"/>
                </a:solidFill>
              </a:rPr>
              <a:t>bit per second</a:t>
            </a:r>
          </a:p>
        </p:txBody>
      </p:sp>
    </p:spTree>
    <p:extLst>
      <p:ext uri="{BB962C8B-B14F-4D97-AF65-F5344CB8AC3E}">
        <p14:creationId xmlns:p14="http://schemas.microsoft.com/office/powerpoint/2010/main" val="2062964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9D33-9A6B-49B2-80A3-7E7348711BCB}"/>
              </a:ext>
            </a:extLst>
          </p:cNvPr>
          <p:cNvSpPr>
            <a:spLocks noGrp="1"/>
          </p:cNvSpPr>
          <p:nvPr>
            <p:ph type="title"/>
          </p:nvPr>
        </p:nvSpPr>
        <p:spPr>
          <a:xfrm>
            <a:off x="629560" y="118414"/>
            <a:ext cx="11936027" cy="1325563"/>
          </a:xfrm>
        </p:spPr>
        <p:txBody>
          <a:bodyPr>
            <a:normAutofit/>
          </a:bodyPr>
          <a:lstStyle/>
          <a:p>
            <a:r>
              <a:rPr lang="en-US" sz="4000" dirty="0">
                <a:latin typeface="+mn-lt"/>
              </a:rPr>
              <a:t>Controlling timing in wired communication</a:t>
            </a:r>
          </a:p>
        </p:txBody>
      </p:sp>
      <p:sp>
        <p:nvSpPr>
          <p:cNvPr id="3" name="Content Placeholder 2">
            <a:extLst>
              <a:ext uri="{FF2B5EF4-FFF2-40B4-BE49-F238E27FC236}">
                <a16:creationId xmlns:a16="http://schemas.microsoft.com/office/drawing/2014/main" id="{D75801AE-0743-4E32-8A38-92ED118935B2}"/>
              </a:ext>
            </a:extLst>
          </p:cNvPr>
          <p:cNvSpPr>
            <a:spLocks noGrp="1"/>
          </p:cNvSpPr>
          <p:nvPr>
            <p:ph idx="1"/>
          </p:nvPr>
        </p:nvSpPr>
        <p:spPr>
          <a:xfrm>
            <a:off x="716598" y="1275459"/>
            <a:ext cx="6218400" cy="5249409"/>
          </a:xfrm>
        </p:spPr>
        <p:txBody>
          <a:bodyPr>
            <a:normAutofit/>
          </a:bodyPr>
          <a:lstStyle/>
          <a:p>
            <a:r>
              <a:rPr lang="en-US" dirty="0">
                <a:latin typeface="+mj-lt"/>
              </a:rPr>
              <a:t>Synchronous communication</a:t>
            </a:r>
          </a:p>
          <a:p>
            <a:pPr lvl="1"/>
            <a:r>
              <a:rPr lang="en-US" dirty="0">
                <a:latin typeface="+mj-lt"/>
              </a:rPr>
              <a:t>Clock signal sent along with data</a:t>
            </a:r>
          </a:p>
          <a:p>
            <a:pPr lvl="1"/>
            <a:r>
              <a:rPr lang="en-US" dirty="0">
                <a:latin typeface="+mj-lt"/>
              </a:rPr>
              <a:t>Data is captured at edge of clock signal (rising or falling)</a:t>
            </a:r>
          </a:p>
          <a:p>
            <a:pPr lvl="1"/>
            <a:r>
              <a:rPr lang="en-US" b="1" dirty="0">
                <a:latin typeface="+mj-lt"/>
              </a:rPr>
              <a:t>Advantage: </a:t>
            </a:r>
            <a:r>
              <a:rPr lang="en-US" dirty="0">
                <a:latin typeface="+mj-lt"/>
              </a:rPr>
              <a:t>send signals very fast</a:t>
            </a:r>
          </a:p>
          <a:p>
            <a:pPr lvl="1"/>
            <a:r>
              <a:rPr lang="en-US" b="1" dirty="0">
                <a:latin typeface="+mj-lt"/>
              </a:rPr>
              <a:t>Disadvantage: </a:t>
            </a:r>
            <a:r>
              <a:rPr lang="en-US" dirty="0">
                <a:latin typeface="+mj-lt"/>
              </a:rPr>
              <a:t>extra pin and wire</a:t>
            </a:r>
          </a:p>
          <a:p>
            <a:pPr lvl="1"/>
            <a:endParaRPr lang="en-US" dirty="0">
              <a:latin typeface="+mj-lt"/>
            </a:endParaRPr>
          </a:p>
          <a:p>
            <a:r>
              <a:rPr lang="en-US" dirty="0">
                <a:latin typeface="+mj-lt"/>
              </a:rPr>
              <a:t>Asynchronous communication</a:t>
            </a:r>
          </a:p>
          <a:p>
            <a:pPr lvl="1"/>
            <a:r>
              <a:rPr lang="en-US" dirty="0">
                <a:latin typeface="+mj-lt"/>
              </a:rPr>
              <a:t>Agree upon timing in advance and read data at that rate</a:t>
            </a:r>
          </a:p>
          <a:p>
            <a:pPr lvl="1"/>
            <a:r>
              <a:rPr lang="en-US" dirty="0">
                <a:latin typeface="+mj-lt"/>
              </a:rPr>
              <a:t>Advantage: no need for clock signal</a:t>
            </a:r>
          </a:p>
          <a:p>
            <a:pPr lvl="1"/>
            <a:r>
              <a:rPr lang="en-US" dirty="0">
                <a:latin typeface="+mj-lt"/>
              </a:rPr>
              <a:t>Disadvantage: clock synchronization</a:t>
            </a:r>
          </a:p>
        </p:txBody>
      </p:sp>
      <p:sp>
        <p:nvSpPr>
          <p:cNvPr id="4" name="Slide Number Placeholder 3">
            <a:extLst>
              <a:ext uri="{FF2B5EF4-FFF2-40B4-BE49-F238E27FC236}">
                <a16:creationId xmlns:a16="http://schemas.microsoft.com/office/drawing/2014/main" id="{9CE6B3CD-C175-4A76-A70F-00E993246ABA}"/>
              </a:ext>
            </a:extLst>
          </p:cNvPr>
          <p:cNvSpPr>
            <a:spLocks noGrp="1"/>
          </p:cNvSpPr>
          <p:nvPr>
            <p:ph type="sldNum" sz="quarter" idx="12"/>
          </p:nvPr>
        </p:nvSpPr>
        <p:spPr/>
        <p:txBody>
          <a:bodyPr/>
          <a:lstStyle/>
          <a:p>
            <a:fld id="{0778C724-3839-4D76-A707-B4C23905D055}" type="slidenum">
              <a:rPr lang="en-US" smtClean="0"/>
              <a:t>68</a:t>
            </a:fld>
            <a:endParaRPr lang="en-US"/>
          </a:p>
        </p:txBody>
      </p:sp>
      <p:grpSp>
        <p:nvGrpSpPr>
          <p:cNvPr id="54" name="Group 53">
            <a:extLst>
              <a:ext uri="{FF2B5EF4-FFF2-40B4-BE49-F238E27FC236}">
                <a16:creationId xmlns:a16="http://schemas.microsoft.com/office/drawing/2014/main" id="{33B980F4-3A9A-4FCE-A9BD-452B2D8202DF}"/>
              </a:ext>
            </a:extLst>
          </p:cNvPr>
          <p:cNvGrpSpPr/>
          <p:nvPr/>
        </p:nvGrpSpPr>
        <p:grpSpPr>
          <a:xfrm>
            <a:off x="6597574" y="1240504"/>
            <a:ext cx="4665320" cy="1639113"/>
            <a:chOff x="2368919" y="1532418"/>
            <a:chExt cx="7537739" cy="2648309"/>
          </a:xfrm>
        </p:grpSpPr>
        <p:sp>
          <p:nvSpPr>
            <p:cNvPr id="5" name="Rectangle">
              <a:extLst>
                <a:ext uri="{FF2B5EF4-FFF2-40B4-BE49-F238E27FC236}">
                  <a16:creationId xmlns:a16="http://schemas.microsoft.com/office/drawing/2014/main" id="{0CBC9E8B-62FA-4022-A287-3B1CC75149BB}"/>
                </a:ext>
              </a:extLst>
            </p:cNvPr>
            <p:cNvSpPr/>
            <p:nvPr/>
          </p:nvSpPr>
          <p:spPr>
            <a:xfrm>
              <a:off x="2886343" y="2146130"/>
              <a:ext cx="945227" cy="2034597"/>
            </a:xfrm>
            <a:prstGeom prst="rect">
              <a:avLst/>
            </a:prstGeom>
            <a:solidFill>
              <a:srgbClr val="929292"/>
            </a:solidFill>
            <a:ln w="12700">
              <a:miter lim="400000"/>
            </a:ln>
          </p:spPr>
          <p:txBody>
            <a:bodyPr lIns="35719" tIns="35719" rIns="35719" bIns="35719" anchor="ctr"/>
            <a:lstStyle/>
            <a:p>
              <a:pPr defTabSz="410766">
                <a:defRPr b="0">
                  <a:solidFill>
                    <a:srgbClr val="FFFFFF"/>
                  </a:solidFill>
                  <a:latin typeface="+mn-lt"/>
                  <a:ea typeface="+mn-ea"/>
                  <a:cs typeface="+mn-cs"/>
                  <a:sym typeface="Helvetica Neue Medium"/>
                </a:defRPr>
              </a:pPr>
              <a:endParaRPr sz="400"/>
            </a:p>
          </p:txBody>
        </p:sp>
        <p:sp>
          <p:nvSpPr>
            <p:cNvPr id="6" name="Line">
              <a:extLst>
                <a:ext uri="{FF2B5EF4-FFF2-40B4-BE49-F238E27FC236}">
                  <a16:creationId xmlns:a16="http://schemas.microsoft.com/office/drawing/2014/main" id="{49610843-118A-472D-B53D-65813BBBBC61}"/>
                </a:ext>
              </a:extLst>
            </p:cNvPr>
            <p:cNvSpPr/>
            <p:nvPr/>
          </p:nvSpPr>
          <p:spPr>
            <a:xfrm>
              <a:off x="3825847" y="2475871"/>
              <a:ext cx="4765038"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400"/>
            </a:p>
          </p:txBody>
        </p:sp>
        <p:sp>
          <p:nvSpPr>
            <p:cNvPr id="7" name="Rectangle">
              <a:extLst>
                <a:ext uri="{FF2B5EF4-FFF2-40B4-BE49-F238E27FC236}">
                  <a16:creationId xmlns:a16="http://schemas.microsoft.com/office/drawing/2014/main" id="{41E3A7B1-768E-4D5F-AF97-E1CC71040AAA}"/>
                </a:ext>
              </a:extLst>
            </p:cNvPr>
            <p:cNvSpPr/>
            <p:nvPr/>
          </p:nvSpPr>
          <p:spPr>
            <a:xfrm>
              <a:off x="8613462" y="2264856"/>
              <a:ext cx="945227" cy="1797145"/>
            </a:xfrm>
            <a:prstGeom prst="rect">
              <a:avLst/>
            </a:prstGeom>
            <a:solidFill>
              <a:srgbClr val="D6D5D5"/>
            </a:solidFill>
            <a:ln w="50800">
              <a:solidFill>
                <a:srgbClr val="000000"/>
              </a:solidFill>
              <a:miter lim="400000"/>
            </a:ln>
          </p:spPr>
          <p:txBody>
            <a:bodyPr lIns="35719" tIns="35719" rIns="35719" bIns="35719" anchor="ctr"/>
            <a:lstStyle/>
            <a:p>
              <a:pPr defTabSz="410766">
                <a:defRPr b="0">
                  <a:solidFill>
                    <a:srgbClr val="FFFFFF"/>
                  </a:solidFill>
                  <a:latin typeface="+mn-lt"/>
                  <a:ea typeface="+mn-ea"/>
                  <a:cs typeface="+mn-cs"/>
                  <a:sym typeface="Helvetica Neue Medium"/>
                </a:defRPr>
              </a:pPr>
              <a:endParaRPr sz="400"/>
            </a:p>
          </p:txBody>
        </p:sp>
        <p:sp>
          <p:nvSpPr>
            <p:cNvPr id="8" name="DATA">
              <a:extLst>
                <a:ext uri="{FF2B5EF4-FFF2-40B4-BE49-F238E27FC236}">
                  <a16:creationId xmlns:a16="http://schemas.microsoft.com/office/drawing/2014/main" id="{33F27203-AFC5-449D-8566-E6D9036B8CED}"/>
                </a:ext>
              </a:extLst>
            </p:cNvPr>
            <p:cNvSpPr txBox="1"/>
            <p:nvPr/>
          </p:nvSpPr>
          <p:spPr>
            <a:xfrm>
              <a:off x="8655998" y="2257706"/>
              <a:ext cx="847853" cy="464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821531">
                <a:defRPr sz="5300">
                  <a:latin typeface="Helvetica"/>
                  <a:ea typeface="Helvetica"/>
                  <a:cs typeface="Helvetica"/>
                  <a:sym typeface="Helvetica"/>
                </a:defRPr>
              </a:lvl1pPr>
            </a:lstStyle>
            <a:p>
              <a:r>
                <a:rPr sz="1400"/>
                <a:t>DATA</a:t>
              </a:r>
            </a:p>
          </p:txBody>
        </p:sp>
        <p:sp>
          <p:nvSpPr>
            <p:cNvPr id="9" name="CLK">
              <a:extLst>
                <a:ext uri="{FF2B5EF4-FFF2-40B4-BE49-F238E27FC236}">
                  <a16:creationId xmlns:a16="http://schemas.microsoft.com/office/drawing/2014/main" id="{83DE8F0B-164F-4D15-868D-1A5B020681E1}"/>
                </a:ext>
              </a:extLst>
            </p:cNvPr>
            <p:cNvSpPr txBox="1"/>
            <p:nvPr/>
          </p:nvSpPr>
          <p:spPr>
            <a:xfrm>
              <a:off x="8704973" y="3633184"/>
              <a:ext cx="681161" cy="464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821531">
                <a:defRPr sz="5300">
                  <a:latin typeface="Helvetica"/>
                  <a:ea typeface="Helvetica"/>
                  <a:cs typeface="Helvetica"/>
                  <a:sym typeface="Helvetica"/>
                </a:defRPr>
              </a:lvl1pPr>
            </a:lstStyle>
            <a:p>
              <a:r>
                <a:rPr sz="1400"/>
                <a:t>CLK</a:t>
              </a:r>
            </a:p>
          </p:txBody>
        </p:sp>
        <p:sp>
          <p:nvSpPr>
            <p:cNvPr id="10" name="Transmitter">
              <a:extLst>
                <a:ext uri="{FF2B5EF4-FFF2-40B4-BE49-F238E27FC236}">
                  <a16:creationId xmlns:a16="http://schemas.microsoft.com/office/drawing/2014/main" id="{A610E686-14B5-4A52-A5DA-A583931C66B9}"/>
                </a:ext>
              </a:extLst>
            </p:cNvPr>
            <p:cNvSpPr txBox="1"/>
            <p:nvPr/>
          </p:nvSpPr>
          <p:spPr>
            <a:xfrm>
              <a:off x="2368919" y="1532420"/>
              <a:ext cx="1988162" cy="56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500">
                  <a:latin typeface="Helvetica"/>
                  <a:ea typeface="Helvetica"/>
                  <a:cs typeface="Helvetica"/>
                  <a:sym typeface="Helvetica"/>
                </a:defRPr>
              </a:lvl1pPr>
            </a:lstStyle>
            <a:p>
              <a:r>
                <a:rPr sz="1800"/>
                <a:t>Transmitter</a:t>
              </a:r>
            </a:p>
          </p:txBody>
        </p:sp>
        <p:sp>
          <p:nvSpPr>
            <p:cNvPr id="11" name="Receiver">
              <a:extLst>
                <a:ext uri="{FF2B5EF4-FFF2-40B4-BE49-F238E27FC236}">
                  <a16:creationId xmlns:a16="http://schemas.microsoft.com/office/drawing/2014/main" id="{64F5DAF3-AB51-40D8-98FA-06AB0FF96623}"/>
                </a:ext>
              </a:extLst>
            </p:cNvPr>
            <p:cNvSpPr txBox="1"/>
            <p:nvPr/>
          </p:nvSpPr>
          <p:spPr>
            <a:xfrm>
              <a:off x="8319009" y="1532418"/>
              <a:ext cx="1587649" cy="56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500">
                  <a:latin typeface="Helvetica"/>
                  <a:ea typeface="Helvetica"/>
                  <a:cs typeface="Helvetica"/>
                  <a:sym typeface="Helvetica"/>
                </a:defRPr>
              </a:lvl1pPr>
            </a:lstStyle>
            <a:p>
              <a:r>
                <a:rPr sz="1800" dirty="0"/>
                <a:t>Receiver</a:t>
              </a:r>
            </a:p>
          </p:txBody>
        </p:sp>
        <p:sp>
          <p:nvSpPr>
            <p:cNvPr id="12" name="b0">
              <a:extLst>
                <a:ext uri="{FF2B5EF4-FFF2-40B4-BE49-F238E27FC236}">
                  <a16:creationId xmlns:a16="http://schemas.microsoft.com/office/drawing/2014/main" id="{D7CCB50E-0F63-4D5A-8959-B58C0715891C}"/>
                </a:ext>
              </a:extLst>
            </p:cNvPr>
            <p:cNvSpPr/>
            <p:nvPr/>
          </p:nvSpPr>
          <p:spPr>
            <a:xfrm>
              <a:off x="406602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b0</a:t>
              </a:r>
            </a:p>
          </p:txBody>
        </p:sp>
        <p:sp>
          <p:nvSpPr>
            <p:cNvPr id="13" name="b1">
              <a:extLst>
                <a:ext uri="{FF2B5EF4-FFF2-40B4-BE49-F238E27FC236}">
                  <a16:creationId xmlns:a16="http://schemas.microsoft.com/office/drawing/2014/main" id="{0E3CEBC8-B5E6-42F6-97C4-AB4B88690FFF}"/>
                </a:ext>
              </a:extLst>
            </p:cNvPr>
            <p:cNvSpPr/>
            <p:nvPr/>
          </p:nvSpPr>
          <p:spPr>
            <a:xfrm>
              <a:off x="4642286"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b1</a:t>
              </a:r>
            </a:p>
          </p:txBody>
        </p:sp>
        <p:sp>
          <p:nvSpPr>
            <p:cNvPr id="14" name="b2">
              <a:extLst>
                <a:ext uri="{FF2B5EF4-FFF2-40B4-BE49-F238E27FC236}">
                  <a16:creationId xmlns:a16="http://schemas.microsoft.com/office/drawing/2014/main" id="{937305D2-A725-4712-86E0-F8CB8C970956}"/>
                </a:ext>
              </a:extLst>
            </p:cNvPr>
            <p:cNvSpPr/>
            <p:nvPr/>
          </p:nvSpPr>
          <p:spPr>
            <a:xfrm>
              <a:off x="521854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b2</a:t>
              </a:r>
            </a:p>
          </p:txBody>
        </p:sp>
        <p:sp>
          <p:nvSpPr>
            <p:cNvPr id="15" name="b3">
              <a:extLst>
                <a:ext uri="{FF2B5EF4-FFF2-40B4-BE49-F238E27FC236}">
                  <a16:creationId xmlns:a16="http://schemas.microsoft.com/office/drawing/2014/main" id="{1507CE85-0C3B-4249-883C-B2FED6ECE687}"/>
                </a:ext>
              </a:extLst>
            </p:cNvPr>
            <p:cNvSpPr/>
            <p:nvPr/>
          </p:nvSpPr>
          <p:spPr>
            <a:xfrm>
              <a:off x="579480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b3</a:t>
              </a:r>
            </a:p>
          </p:txBody>
        </p:sp>
        <p:sp>
          <p:nvSpPr>
            <p:cNvPr id="16" name="b4">
              <a:extLst>
                <a:ext uri="{FF2B5EF4-FFF2-40B4-BE49-F238E27FC236}">
                  <a16:creationId xmlns:a16="http://schemas.microsoft.com/office/drawing/2014/main" id="{6F18F1E8-F90A-4315-9332-15E1B3CE6D9A}"/>
                </a:ext>
              </a:extLst>
            </p:cNvPr>
            <p:cNvSpPr/>
            <p:nvPr/>
          </p:nvSpPr>
          <p:spPr>
            <a:xfrm>
              <a:off x="637106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b4</a:t>
              </a:r>
            </a:p>
          </p:txBody>
        </p:sp>
        <p:sp>
          <p:nvSpPr>
            <p:cNvPr id="17" name="b5">
              <a:extLst>
                <a:ext uri="{FF2B5EF4-FFF2-40B4-BE49-F238E27FC236}">
                  <a16:creationId xmlns:a16="http://schemas.microsoft.com/office/drawing/2014/main" id="{0EF284CC-66D3-4E6F-B2FA-14A25636B65C}"/>
                </a:ext>
              </a:extLst>
            </p:cNvPr>
            <p:cNvSpPr/>
            <p:nvPr/>
          </p:nvSpPr>
          <p:spPr>
            <a:xfrm>
              <a:off x="694732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b5</a:t>
              </a:r>
            </a:p>
          </p:txBody>
        </p:sp>
        <p:grpSp>
          <p:nvGrpSpPr>
            <p:cNvPr id="18" name="Group">
              <a:extLst>
                <a:ext uri="{FF2B5EF4-FFF2-40B4-BE49-F238E27FC236}">
                  <a16:creationId xmlns:a16="http://schemas.microsoft.com/office/drawing/2014/main" id="{12B9EFAF-593D-43BD-9C7D-86CE57A629BC}"/>
                </a:ext>
              </a:extLst>
            </p:cNvPr>
            <p:cNvGrpSpPr/>
            <p:nvPr/>
          </p:nvGrpSpPr>
          <p:grpSpPr>
            <a:xfrm>
              <a:off x="3832253" y="3047359"/>
              <a:ext cx="4786706" cy="974186"/>
              <a:chOff x="0" y="0"/>
              <a:chExt cx="9573411" cy="1948371"/>
            </a:xfrm>
          </p:grpSpPr>
          <p:sp>
            <p:nvSpPr>
              <p:cNvPr id="19" name="Line">
                <a:extLst>
                  <a:ext uri="{FF2B5EF4-FFF2-40B4-BE49-F238E27FC236}">
                    <a16:creationId xmlns:a16="http://schemas.microsoft.com/office/drawing/2014/main" id="{BD6F5C4C-2009-4315-A2A3-A1378ACF7C53}"/>
                  </a:ext>
                </a:extLst>
              </p:cNvPr>
              <p:cNvSpPr/>
              <p:nvPr/>
            </p:nvSpPr>
            <p:spPr>
              <a:xfrm>
                <a:off x="0"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0" name="Line">
                <a:extLst>
                  <a:ext uri="{FF2B5EF4-FFF2-40B4-BE49-F238E27FC236}">
                    <a16:creationId xmlns:a16="http://schemas.microsoft.com/office/drawing/2014/main" id="{11E6E206-6E5D-4EAC-9940-CF4EB1B20AD2}"/>
                  </a:ext>
                </a:extLst>
              </p:cNvPr>
              <p:cNvSpPr/>
              <p:nvPr/>
            </p:nvSpPr>
            <p:spPr>
              <a:xfrm>
                <a:off x="527902"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1" name="Line">
                <a:extLst>
                  <a:ext uri="{FF2B5EF4-FFF2-40B4-BE49-F238E27FC236}">
                    <a16:creationId xmlns:a16="http://schemas.microsoft.com/office/drawing/2014/main" id="{BB21F6F7-3D8A-4836-AEE4-2492E5E387A9}"/>
                  </a:ext>
                </a:extLst>
              </p:cNvPr>
              <p:cNvSpPr/>
              <p:nvPr/>
            </p:nvSpPr>
            <p:spPr>
              <a:xfrm flipH="1">
                <a:off x="503454"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2" name="Line">
                <a:extLst>
                  <a:ext uri="{FF2B5EF4-FFF2-40B4-BE49-F238E27FC236}">
                    <a16:creationId xmlns:a16="http://schemas.microsoft.com/office/drawing/2014/main" id="{291B5772-4D30-42C2-B84E-EAB3E59C73AF}"/>
                  </a:ext>
                </a:extLst>
              </p:cNvPr>
              <p:cNvSpPr/>
              <p:nvPr/>
            </p:nvSpPr>
            <p:spPr>
              <a:xfrm flipH="1">
                <a:off x="1113826" y="-1"/>
                <a:ext cx="1" cy="1948373"/>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3" name="Line">
                <a:extLst>
                  <a:ext uri="{FF2B5EF4-FFF2-40B4-BE49-F238E27FC236}">
                    <a16:creationId xmlns:a16="http://schemas.microsoft.com/office/drawing/2014/main" id="{7702481B-9BC8-49EE-BF9A-B3F5D9D6795E}"/>
                  </a:ext>
                </a:extLst>
              </p:cNvPr>
              <p:cNvSpPr/>
              <p:nvPr/>
            </p:nvSpPr>
            <p:spPr>
              <a:xfrm>
                <a:off x="1054182"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4" name="Line">
                <a:extLst>
                  <a:ext uri="{FF2B5EF4-FFF2-40B4-BE49-F238E27FC236}">
                    <a16:creationId xmlns:a16="http://schemas.microsoft.com/office/drawing/2014/main" id="{4BA58DCD-68A3-4016-B50E-39606DB26FD7}"/>
                  </a:ext>
                </a:extLst>
              </p:cNvPr>
              <p:cNvSpPr/>
              <p:nvPr/>
            </p:nvSpPr>
            <p:spPr>
              <a:xfrm>
                <a:off x="1669736"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5" name="Line">
                <a:extLst>
                  <a:ext uri="{FF2B5EF4-FFF2-40B4-BE49-F238E27FC236}">
                    <a16:creationId xmlns:a16="http://schemas.microsoft.com/office/drawing/2014/main" id="{0F38E4B6-9FA3-49D4-AED3-6EB417D18F93}"/>
                  </a:ext>
                </a:extLst>
              </p:cNvPr>
              <p:cNvSpPr/>
              <p:nvPr/>
            </p:nvSpPr>
            <p:spPr>
              <a:xfrm flipH="1">
                <a:off x="1645286" y="-1"/>
                <a:ext cx="1" cy="1948373"/>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6" name="Line">
                <a:extLst>
                  <a:ext uri="{FF2B5EF4-FFF2-40B4-BE49-F238E27FC236}">
                    <a16:creationId xmlns:a16="http://schemas.microsoft.com/office/drawing/2014/main" id="{84D16AE7-CEDC-488E-B1A6-9C0E52A99BE8}"/>
                  </a:ext>
                </a:extLst>
              </p:cNvPr>
              <p:cNvSpPr/>
              <p:nvPr/>
            </p:nvSpPr>
            <p:spPr>
              <a:xfrm>
                <a:off x="2255659"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7" name="Line">
                <a:extLst>
                  <a:ext uri="{FF2B5EF4-FFF2-40B4-BE49-F238E27FC236}">
                    <a16:creationId xmlns:a16="http://schemas.microsoft.com/office/drawing/2014/main" id="{96F8FE9C-5D24-4816-8DA8-64D80511BEA8}"/>
                  </a:ext>
                </a:extLst>
              </p:cNvPr>
              <p:cNvSpPr/>
              <p:nvPr/>
            </p:nvSpPr>
            <p:spPr>
              <a:xfrm>
                <a:off x="2196015"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8" name="Line">
                <a:extLst>
                  <a:ext uri="{FF2B5EF4-FFF2-40B4-BE49-F238E27FC236}">
                    <a16:creationId xmlns:a16="http://schemas.microsoft.com/office/drawing/2014/main" id="{63E069E7-9F1B-4F57-84F2-6B37323D4AE6}"/>
                  </a:ext>
                </a:extLst>
              </p:cNvPr>
              <p:cNvSpPr/>
              <p:nvPr/>
            </p:nvSpPr>
            <p:spPr>
              <a:xfrm>
                <a:off x="2811568"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9" name="Line">
                <a:extLst>
                  <a:ext uri="{FF2B5EF4-FFF2-40B4-BE49-F238E27FC236}">
                    <a16:creationId xmlns:a16="http://schemas.microsoft.com/office/drawing/2014/main" id="{165EC892-DE0C-4EA0-B938-787DF3BF08E4}"/>
                  </a:ext>
                </a:extLst>
              </p:cNvPr>
              <p:cNvSpPr/>
              <p:nvPr/>
            </p:nvSpPr>
            <p:spPr>
              <a:xfrm flipH="1">
                <a:off x="2787120"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0" name="Line">
                <a:extLst>
                  <a:ext uri="{FF2B5EF4-FFF2-40B4-BE49-F238E27FC236}">
                    <a16:creationId xmlns:a16="http://schemas.microsoft.com/office/drawing/2014/main" id="{325E965D-4FEF-489B-98C7-780649ED9EBB}"/>
                  </a:ext>
                </a:extLst>
              </p:cNvPr>
              <p:cNvSpPr/>
              <p:nvPr/>
            </p:nvSpPr>
            <p:spPr>
              <a:xfrm>
                <a:off x="3397493"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1" name="Line">
                <a:extLst>
                  <a:ext uri="{FF2B5EF4-FFF2-40B4-BE49-F238E27FC236}">
                    <a16:creationId xmlns:a16="http://schemas.microsoft.com/office/drawing/2014/main" id="{067E3933-2FBF-4885-9E7B-5BB3B14241FF}"/>
                  </a:ext>
                </a:extLst>
              </p:cNvPr>
              <p:cNvSpPr/>
              <p:nvPr/>
            </p:nvSpPr>
            <p:spPr>
              <a:xfrm>
                <a:off x="3337848" y="1767795"/>
                <a:ext cx="545089"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2" name="Line">
                <a:extLst>
                  <a:ext uri="{FF2B5EF4-FFF2-40B4-BE49-F238E27FC236}">
                    <a16:creationId xmlns:a16="http://schemas.microsoft.com/office/drawing/2014/main" id="{E0A6DEE4-FE69-46C6-841D-FD3D56230C7A}"/>
                  </a:ext>
                </a:extLst>
              </p:cNvPr>
              <p:cNvSpPr/>
              <p:nvPr/>
            </p:nvSpPr>
            <p:spPr>
              <a:xfrm>
                <a:off x="3953402"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3" name="Line">
                <a:extLst>
                  <a:ext uri="{FF2B5EF4-FFF2-40B4-BE49-F238E27FC236}">
                    <a16:creationId xmlns:a16="http://schemas.microsoft.com/office/drawing/2014/main" id="{8D26922C-6205-46FA-83FD-9DF7F65BFCB7}"/>
                  </a:ext>
                </a:extLst>
              </p:cNvPr>
              <p:cNvSpPr/>
              <p:nvPr/>
            </p:nvSpPr>
            <p:spPr>
              <a:xfrm>
                <a:off x="3928953"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4" name="Line">
                <a:extLst>
                  <a:ext uri="{FF2B5EF4-FFF2-40B4-BE49-F238E27FC236}">
                    <a16:creationId xmlns:a16="http://schemas.microsoft.com/office/drawing/2014/main" id="{6C5ABF5C-6C5C-422C-99AF-148549D5AE09}"/>
                  </a:ext>
                </a:extLst>
              </p:cNvPr>
              <p:cNvSpPr/>
              <p:nvPr/>
            </p:nvSpPr>
            <p:spPr>
              <a:xfrm>
                <a:off x="4539325"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5" name="Line">
                <a:extLst>
                  <a:ext uri="{FF2B5EF4-FFF2-40B4-BE49-F238E27FC236}">
                    <a16:creationId xmlns:a16="http://schemas.microsoft.com/office/drawing/2014/main" id="{5C4C49A1-9F8F-4F15-859D-E5ADF685EC04}"/>
                  </a:ext>
                </a:extLst>
              </p:cNvPr>
              <p:cNvSpPr/>
              <p:nvPr/>
            </p:nvSpPr>
            <p:spPr>
              <a:xfrm>
                <a:off x="4479681"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6" name="Line">
                <a:extLst>
                  <a:ext uri="{FF2B5EF4-FFF2-40B4-BE49-F238E27FC236}">
                    <a16:creationId xmlns:a16="http://schemas.microsoft.com/office/drawing/2014/main" id="{DD4B07D9-BB4A-43E4-A1AA-B81C5E1E4343}"/>
                  </a:ext>
                </a:extLst>
              </p:cNvPr>
              <p:cNvSpPr/>
              <p:nvPr/>
            </p:nvSpPr>
            <p:spPr>
              <a:xfrm>
                <a:off x="5095235"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7" name="Line">
                <a:extLst>
                  <a:ext uri="{FF2B5EF4-FFF2-40B4-BE49-F238E27FC236}">
                    <a16:creationId xmlns:a16="http://schemas.microsoft.com/office/drawing/2014/main" id="{C975AA29-E7E9-4C9B-A331-97CA2B7C6DAA}"/>
                  </a:ext>
                </a:extLst>
              </p:cNvPr>
              <p:cNvSpPr/>
              <p:nvPr/>
            </p:nvSpPr>
            <p:spPr>
              <a:xfrm>
                <a:off x="5070787"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8" name="Line">
                <a:extLst>
                  <a:ext uri="{FF2B5EF4-FFF2-40B4-BE49-F238E27FC236}">
                    <a16:creationId xmlns:a16="http://schemas.microsoft.com/office/drawing/2014/main" id="{439831EA-1F14-42C2-8092-3E0DF20A88C8}"/>
                  </a:ext>
                </a:extLst>
              </p:cNvPr>
              <p:cNvSpPr/>
              <p:nvPr/>
            </p:nvSpPr>
            <p:spPr>
              <a:xfrm>
                <a:off x="5681159"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9" name="Line">
                <a:extLst>
                  <a:ext uri="{FF2B5EF4-FFF2-40B4-BE49-F238E27FC236}">
                    <a16:creationId xmlns:a16="http://schemas.microsoft.com/office/drawing/2014/main" id="{3DFF6379-8E09-49CB-84E3-8BA6042F5B87}"/>
                  </a:ext>
                </a:extLst>
              </p:cNvPr>
              <p:cNvSpPr/>
              <p:nvPr/>
            </p:nvSpPr>
            <p:spPr>
              <a:xfrm>
                <a:off x="5621515"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0" name="Line">
                <a:extLst>
                  <a:ext uri="{FF2B5EF4-FFF2-40B4-BE49-F238E27FC236}">
                    <a16:creationId xmlns:a16="http://schemas.microsoft.com/office/drawing/2014/main" id="{47B0E58C-9644-4141-BFFC-C48F14E48B42}"/>
                  </a:ext>
                </a:extLst>
              </p:cNvPr>
              <p:cNvSpPr/>
              <p:nvPr/>
            </p:nvSpPr>
            <p:spPr>
              <a:xfrm>
                <a:off x="6237068"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1" name="Line">
                <a:extLst>
                  <a:ext uri="{FF2B5EF4-FFF2-40B4-BE49-F238E27FC236}">
                    <a16:creationId xmlns:a16="http://schemas.microsoft.com/office/drawing/2014/main" id="{EC80722D-23B1-457A-A81A-48E9FE98163E}"/>
                  </a:ext>
                </a:extLst>
              </p:cNvPr>
              <p:cNvSpPr/>
              <p:nvPr/>
            </p:nvSpPr>
            <p:spPr>
              <a:xfrm>
                <a:off x="6212620"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2" name="Line">
                <a:extLst>
                  <a:ext uri="{FF2B5EF4-FFF2-40B4-BE49-F238E27FC236}">
                    <a16:creationId xmlns:a16="http://schemas.microsoft.com/office/drawing/2014/main" id="{C0515CAE-13F3-47B0-BDBA-64B111CF99D6}"/>
                  </a:ext>
                </a:extLst>
              </p:cNvPr>
              <p:cNvSpPr/>
              <p:nvPr/>
            </p:nvSpPr>
            <p:spPr>
              <a:xfrm>
                <a:off x="6822992"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3" name="Line">
                <a:extLst>
                  <a:ext uri="{FF2B5EF4-FFF2-40B4-BE49-F238E27FC236}">
                    <a16:creationId xmlns:a16="http://schemas.microsoft.com/office/drawing/2014/main" id="{0859C6FC-483B-4239-B61A-DE724C098D10}"/>
                  </a:ext>
                </a:extLst>
              </p:cNvPr>
              <p:cNvSpPr/>
              <p:nvPr/>
            </p:nvSpPr>
            <p:spPr>
              <a:xfrm>
                <a:off x="6763349"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4" name="Line">
                <a:extLst>
                  <a:ext uri="{FF2B5EF4-FFF2-40B4-BE49-F238E27FC236}">
                    <a16:creationId xmlns:a16="http://schemas.microsoft.com/office/drawing/2014/main" id="{5CCBD56B-70E2-4970-9F69-7F6E1E0A7338}"/>
                  </a:ext>
                </a:extLst>
              </p:cNvPr>
              <p:cNvSpPr/>
              <p:nvPr/>
            </p:nvSpPr>
            <p:spPr>
              <a:xfrm>
                <a:off x="7381779"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5" name="Line">
                <a:extLst>
                  <a:ext uri="{FF2B5EF4-FFF2-40B4-BE49-F238E27FC236}">
                    <a16:creationId xmlns:a16="http://schemas.microsoft.com/office/drawing/2014/main" id="{3BC0B390-81F6-43F9-90F0-5B58167ABB4D}"/>
                  </a:ext>
                </a:extLst>
              </p:cNvPr>
              <p:cNvSpPr/>
              <p:nvPr/>
            </p:nvSpPr>
            <p:spPr>
              <a:xfrm>
                <a:off x="7357331"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6" name="Line">
                <a:extLst>
                  <a:ext uri="{FF2B5EF4-FFF2-40B4-BE49-F238E27FC236}">
                    <a16:creationId xmlns:a16="http://schemas.microsoft.com/office/drawing/2014/main" id="{0DA7EC9D-C2A9-4052-B459-9F1C78DB5BD4}"/>
                  </a:ext>
                </a:extLst>
              </p:cNvPr>
              <p:cNvSpPr/>
              <p:nvPr/>
            </p:nvSpPr>
            <p:spPr>
              <a:xfrm>
                <a:off x="7967704"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7" name="Line">
                <a:extLst>
                  <a:ext uri="{FF2B5EF4-FFF2-40B4-BE49-F238E27FC236}">
                    <a16:creationId xmlns:a16="http://schemas.microsoft.com/office/drawing/2014/main" id="{40BF8C62-E79F-442F-BC4B-ED4B31F80B99}"/>
                  </a:ext>
                </a:extLst>
              </p:cNvPr>
              <p:cNvSpPr/>
              <p:nvPr/>
            </p:nvSpPr>
            <p:spPr>
              <a:xfrm>
                <a:off x="7908060"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8" name="Line">
                <a:extLst>
                  <a:ext uri="{FF2B5EF4-FFF2-40B4-BE49-F238E27FC236}">
                    <a16:creationId xmlns:a16="http://schemas.microsoft.com/office/drawing/2014/main" id="{0D038E46-F648-47E1-96D4-ECB113EEE21C}"/>
                  </a:ext>
                </a:extLst>
              </p:cNvPr>
              <p:cNvSpPr/>
              <p:nvPr/>
            </p:nvSpPr>
            <p:spPr>
              <a:xfrm>
                <a:off x="8502043"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9" name="Line">
                <a:extLst>
                  <a:ext uri="{FF2B5EF4-FFF2-40B4-BE49-F238E27FC236}">
                    <a16:creationId xmlns:a16="http://schemas.microsoft.com/office/drawing/2014/main" id="{6E1E76B1-F750-4D50-9D8B-AD9329EF2B9C}"/>
                  </a:ext>
                </a:extLst>
              </p:cNvPr>
              <p:cNvSpPr/>
              <p:nvPr/>
            </p:nvSpPr>
            <p:spPr>
              <a:xfrm>
                <a:off x="8477595"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50" name="Line">
                <a:extLst>
                  <a:ext uri="{FF2B5EF4-FFF2-40B4-BE49-F238E27FC236}">
                    <a16:creationId xmlns:a16="http://schemas.microsoft.com/office/drawing/2014/main" id="{F6BE9D3D-010E-4654-B18D-AEBCC1951A03}"/>
                  </a:ext>
                </a:extLst>
              </p:cNvPr>
              <p:cNvSpPr/>
              <p:nvPr/>
            </p:nvSpPr>
            <p:spPr>
              <a:xfrm>
                <a:off x="9087967"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51" name="Line">
                <a:extLst>
                  <a:ext uri="{FF2B5EF4-FFF2-40B4-BE49-F238E27FC236}">
                    <a16:creationId xmlns:a16="http://schemas.microsoft.com/office/drawing/2014/main" id="{3D44208A-D4C0-4E8C-A20E-3717994780AF}"/>
                  </a:ext>
                </a:extLst>
              </p:cNvPr>
              <p:cNvSpPr/>
              <p:nvPr/>
            </p:nvSpPr>
            <p:spPr>
              <a:xfrm>
                <a:off x="9028324"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grpSp>
        <p:sp>
          <p:nvSpPr>
            <p:cNvPr id="52" name="b7">
              <a:extLst>
                <a:ext uri="{FF2B5EF4-FFF2-40B4-BE49-F238E27FC236}">
                  <a16:creationId xmlns:a16="http://schemas.microsoft.com/office/drawing/2014/main" id="{8D0271F0-F224-465C-91CF-CCB0C03398AD}"/>
                </a:ext>
              </a:extLst>
            </p:cNvPr>
            <p:cNvSpPr/>
            <p:nvPr/>
          </p:nvSpPr>
          <p:spPr>
            <a:xfrm>
              <a:off x="8034631"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b7</a:t>
              </a:r>
            </a:p>
          </p:txBody>
        </p:sp>
        <p:sp>
          <p:nvSpPr>
            <p:cNvPr id="53" name="b6">
              <a:extLst>
                <a:ext uri="{FF2B5EF4-FFF2-40B4-BE49-F238E27FC236}">
                  <a16:creationId xmlns:a16="http://schemas.microsoft.com/office/drawing/2014/main" id="{2B250207-CB8B-423E-9A8A-828DFFB6857F}"/>
                </a:ext>
              </a:extLst>
            </p:cNvPr>
            <p:cNvSpPr/>
            <p:nvPr/>
          </p:nvSpPr>
          <p:spPr>
            <a:xfrm>
              <a:off x="7520736"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b6</a:t>
              </a:r>
            </a:p>
          </p:txBody>
        </p:sp>
      </p:grpSp>
      <p:grpSp>
        <p:nvGrpSpPr>
          <p:cNvPr id="115" name="Group 114">
            <a:extLst>
              <a:ext uri="{FF2B5EF4-FFF2-40B4-BE49-F238E27FC236}">
                <a16:creationId xmlns:a16="http://schemas.microsoft.com/office/drawing/2014/main" id="{0D385C35-F6CB-4BDF-88F4-EBAC6EC84B26}"/>
              </a:ext>
            </a:extLst>
          </p:cNvPr>
          <p:cNvGrpSpPr/>
          <p:nvPr/>
        </p:nvGrpSpPr>
        <p:grpSpPr>
          <a:xfrm>
            <a:off x="6717035" y="2999315"/>
            <a:ext cx="4573713" cy="3030931"/>
            <a:chOff x="3935488" y="1432599"/>
            <a:chExt cx="4184027" cy="3834129"/>
          </a:xfrm>
        </p:grpSpPr>
        <p:sp>
          <p:nvSpPr>
            <p:cNvPr id="55" name="Rectangle">
              <a:extLst>
                <a:ext uri="{FF2B5EF4-FFF2-40B4-BE49-F238E27FC236}">
                  <a16:creationId xmlns:a16="http://schemas.microsoft.com/office/drawing/2014/main" id="{737263E4-4028-4D60-B63A-F8A8E40E6A8F}"/>
                </a:ext>
              </a:extLst>
            </p:cNvPr>
            <p:cNvSpPr/>
            <p:nvPr/>
          </p:nvSpPr>
          <p:spPr>
            <a:xfrm>
              <a:off x="4187996" y="2016336"/>
              <a:ext cx="512588" cy="3250392"/>
            </a:xfrm>
            <a:prstGeom prst="rect">
              <a:avLst/>
            </a:prstGeom>
            <a:solidFill>
              <a:srgbClr val="929292"/>
            </a:solidFill>
            <a:ln w="12700">
              <a:miter lim="400000"/>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56" name="Line">
              <a:extLst>
                <a:ext uri="{FF2B5EF4-FFF2-40B4-BE49-F238E27FC236}">
                  <a16:creationId xmlns:a16="http://schemas.microsoft.com/office/drawing/2014/main" id="{FD76C455-D569-49C3-B34F-D3C434F83037}"/>
                </a:ext>
              </a:extLst>
            </p:cNvPr>
            <p:cNvSpPr/>
            <p:nvPr/>
          </p:nvSpPr>
          <p:spPr>
            <a:xfrm>
              <a:off x="4686034" y="2242803"/>
              <a:ext cx="2608278"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57" name="Line">
              <a:extLst>
                <a:ext uri="{FF2B5EF4-FFF2-40B4-BE49-F238E27FC236}">
                  <a16:creationId xmlns:a16="http://schemas.microsoft.com/office/drawing/2014/main" id="{59A666B5-E938-4B66-AC61-B60882748C82}"/>
                </a:ext>
              </a:extLst>
            </p:cNvPr>
            <p:cNvSpPr/>
            <p:nvPr/>
          </p:nvSpPr>
          <p:spPr>
            <a:xfrm>
              <a:off x="4686033" y="2591512"/>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58" name="Line">
              <a:extLst>
                <a:ext uri="{FF2B5EF4-FFF2-40B4-BE49-F238E27FC236}">
                  <a16:creationId xmlns:a16="http://schemas.microsoft.com/office/drawing/2014/main" id="{987031FF-FC0C-48D1-9248-D64DFFA4CABB}"/>
                </a:ext>
              </a:extLst>
            </p:cNvPr>
            <p:cNvSpPr/>
            <p:nvPr/>
          </p:nvSpPr>
          <p:spPr>
            <a:xfrm>
              <a:off x="4686033" y="2941519"/>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59" name="Line">
              <a:extLst>
                <a:ext uri="{FF2B5EF4-FFF2-40B4-BE49-F238E27FC236}">
                  <a16:creationId xmlns:a16="http://schemas.microsoft.com/office/drawing/2014/main" id="{70C782DE-8D9B-435D-8DAE-4B821B407FE1}"/>
                </a:ext>
              </a:extLst>
            </p:cNvPr>
            <p:cNvSpPr/>
            <p:nvPr/>
          </p:nvSpPr>
          <p:spPr>
            <a:xfrm>
              <a:off x="4686033" y="3291525"/>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0" name="Line">
              <a:extLst>
                <a:ext uri="{FF2B5EF4-FFF2-40B4-BE49-F238E27FC236}">
                  <a16:creationId xmlns:a16="http://schemas.microsoft.com/office/drawing/2014/main" id="{5E35BC90-7FD9-4274-B65B-17B42B54044B}"/>
                </a:ext>
              </a:extLst>
            </p:cNvPr>
            <p:cNvSpPr/>
            <p:nvPr/>
          </p:nvSpPr>
          <p:spPr>
            <a:xfrm>
              <a:off x="4686033" y="3641532"/>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1" name="Line">
              <a:extLst>
                <a:ext uri="{FF2B5EF4-FFF2-40B4-BE49-F238E27FC236}">
                  <a16:creationId xmlns:a16="http://schemas.microsoft.com/office/drawing/2014/main" id="{3B85617D-5767-4109-BA9D-3246BAC880D5}"/>
                </a:ext>
              </a:extLst>
            </p:cNvPr>
            <p:cNvSpPr/>
            <p:nvPr/>
          </p:nvSpPr>
          <p:spPr>
            <a:xfrm>
              <a:off x="4686033" y="3991538"/>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2" name="Line">
              <a:extLst>
                <a:ext uri="{FF2B5EF4-FFF2-40B4-BE49-F238E27FC236}">
                  <a16:creationId xmlns:a16="http://schemas.microsoft.com/office/drawing/2014/main" id="{4A0DD885-D400-4A8F-87BF-8BEF7540FC5E}"/>
                </a:ext>
              </a:extLst>
            </p:cNvPr>
            <p:cNvSpPr/>
            <p:nvPr/>
          </p:nvSpPr>
          <p:spPr>
            <a:xfrm>
              <a:off x="4686033" y="4341545"/>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3" name="Line">
              <a:extLst>
                <a:ext uri="{FF2B5EF4-FFF2-40B4-BE49-F238E27FC236}">
                  <a16:creationId xmlns:a16="http://schemas.microsoft.com/office/drawing/2014/main" id="{1BD3D30B-CE8B-499F-92D4-0E2A9501E812}"/>
                </a:ext>
              </a:extLst>
            </p:cNvPr>
            <p:cNvSpPr/>
            <p:nvPr/>
          </p:nvSpPr>
          <p:spPr>
            <a:xfrm>
              <a:off x="4686033" y="4691551"/>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4" name="Rectangle">
              <a:extLst>
                <a:ext uri="{FF2B5EF4-FFF2-40B4-BE49-F238E27FC236}">
                  <a16:creationId xmlns:a16="http://schemas.microsoft.com/office/drawing/2014/main" id="{32FFAD36-20E8-49FC-93BE-B62D315D2580}"/>
                </a:ext>
              </a:extLst>
            </p:cNvPr>
            <p:cNvSpPr/>
            <p:nvPr/>
          </p:nvSpPr>
          <p:spPr>
            <a:xfrm>
              <a:off x="7294023" y="2016336"/>
              <a:ext cx="574974" cy="3250392"/>
            </a:xfrm>
            <a:prstGeom prst="rect">
              <a:avLst/>
            </a:prstGeom>
            <a:solidFill>
              <a:srgbClr val="D6D5D5"/>
            </a:solidFill>
            <a:ln w="50800">
              <a:solidFill>
                <a:srgbClr val="000000"/>
              </a:solidFill>
              <a:miter lim="400000"/>
            </a:ln>
          </p:spPr>
          <p:txBody>
            <a:bodyPr lIns="35719" tIns="35719" rIns="35719" bIns="35719" anchor="ctr"/>
            <a:lstStyle/>
            <a:p>
              <a:pPr defTabSz="410766">
                <a:defRPr sz="3500">
                  <a:solidFill>
                    <a:srgbClr val="FFFFFF"/>
                  </a:solidFill>
                  <a:latin typeface="Helvetica"/>
                  <a:ea typeface="Helvetica"/>
                  <a:cs typeface="Helvetica"/>
                  <a:sym typeface="Helvetica"/>
                </a:defRPr>
              </a:pPr>
              <a:endParaRPr sz="1400"/>
            </a:p>
          </p:txBody>
        </p:sp>
        <p:sp>
          <p:nvSpPr>
            <p:cNvPr id="65" name="D0">
              <a:extLst>
                <a:ext uri="{FF2B5EF4-FFF2-40B4-BE49-F238E27FC236}">
                  <a16:creationId xmlns:a16="http://schemas.microsoft.com/office/drawing/2014/main" id="{E4282F9D-FE9E-41B7-9FF6-E29F7C3DFA0A}"/>
                </a:ext>
              </a:extLst>
            </p:cNvPr>
            <p:cNvSpPr txBox="1"/>
            <p:nvPr/>
          </p:nvSpPr>
          <p:spPr>
            <a:xfrm>
              <a:off x="7353319" y="2067976"/>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D0</a:t>
              </a:r>
            </a:p>
          </p:txBody>
        </p:sp>
        <p:sp>
          <p:nvSpPr>
            <p:cNvPr id="66" name="D1">
              <a:extLst>
                <a:ext uri="{FF2B5EF4-FFF2-40B4-BE49-F238E27FC236}">
                  <a16:creationId xmlns:a16="http://schemas.microsoft.com/office/drawing/2014/main" id="{FD416AC2-E467-46FA-A3E3-CD771E15B4B7}"/>
                </a:ext>
              </a:extLst>
            </p:cNvPr>
            <p:cNvSpPr txBox="1"/>
            <p:nvPr/>
          </p:nvSpPr>
          <p:spPr>
            <a:xfrm>
              <a:off x="7353319" y="2416687"/>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D1</a:t>
              </a:r>
            </a:p>
          </p:txBody>
        </p:sp>
        <p:sp>
          <p:nvSpPr>
            <p:cNvPr id="67" name="D2">
              <a:extLst>
                <a:ext uri="{FF2B5EF4-FFF2-40B4-BE49-F238E27FC236}">
                  <a16:creationId xmlns:a16="http://schemas.microsoft.com/office/drawing/2014/main" id="{532983A0-629A-4036-8884-FFF9BDC342F5}"/>
                </a:ext>
              </a:extLst>
            </p:cNvPr>
            <p:cNvSpPr txBox="1"/>
            <p:nvPr/>
          </p:nvSpPr>
          <p:spPr>
            <a:xfrm>
              <a:off x="7353319" y="2766694"/>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D2</a:t>
              </a:r>
            </a:p>
          </p:txBody>
        </p:sp>
        <p:sp>
          <p:nvSpPr>
            <p:cNvPr id="68" name="D3">
              <a:extLst>
                <a:ext uri="{FF2B5EF4-FFF2-40B4-BE49-F238E27FC236}">
                  <a16:creationId xmlns:a16="http://schemas.microsoft.com/office/drawing/2014/main" id="{A7DE6B1D-185E-41A9-949F-D5D4FBE76402}"/>
                </a:ext>
              </a:extLst>
            </p:cNvPr>
            <p:cNvSpPr txBox="1"/>
            <p:nvPr/>
          </p:nvSpPr>
          <p:spPr>
            <a:xfrm>
              <a:off x="7353319" y="3116700"/>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D3</a:t>
              </a:r>
            </a:p>
          </p:txBody>
        </p:sp>
        <p:sp>
          <p:nvSpPr>
            <p:cNvPr id="69" name="D4">
              <a:extLst>
                <a:ext uri="{FF2B5EF4-FFF2-40B4-BE49-F238E27FC236}">
                  <a16:creationId xmlns:a16="http://schemas.microsoft.com/office/drawing/2014/main" id="{740C00FC-4C12-4822-A74D-179F211D59BB}"/>
                </a:ext>
              </a:extLst>
            </p:cNvPr>
            <p:cNvSpPr txBox="1"/>
            <p:nvPr/>
          </p:nvSpPr>
          <p:spPr>
            <a:xfrm>
              <a:off x="7353319" y="3466706"/>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dirty="0"/>
                <a:t>D4</a:t>
              </a:r>
            </a:p>
          </p:txBody>
        </p:sp>
        <p:sp>
          <p:nvSpPr>
            <p:cNvPr id="70" name="D5">
              <a:extLst>
                <a:ext uri="{FF2B5EF4-FFF2-40B4-BE49-F238E27FC236}">
                  <a16:creationId xmlns:a16="http://schemas.microsoft.com/office/drawing/2014/main" id="{6148EFA7-9501-402A-80D6-542618887559}"/>
                </a:ext>
              </a:extLst>
            </p:cNvPr>
            <p:cNvSpPr txBox="1"/>
            <p:nvPr/>
          </p:nvSpPr>
          <p:spPr>
            <a:xfrm>
              <a:off x="7353319" y="3816713"/>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D5</a:t>
              </a:r>
            </a:p>
          </p:txBody>
        </p:sp>
        <p:sp>
          <p:nvSpPr>
            <p:cNvPr id="71" name="D6">
              <a:extLst>
                <a:ext uri="{FF2B5EF4-FFF2-40B4-BE49-F238E27FC236}">
                  <a16:creationId xmlns:a16="http://schemas.microsoft.com/office/drawing/2014/main" id="{C73D00D8-8536-4103-8C6A-E4EB0DB431E0}"/>
                </a:ext>
              </a:extLst>
            </p:cNvPr>
            <p:cNvSpPr txBox="1"/>
            <p:nvPr/>
          </p:nvSpPr>
          <p:spPr>
            <a:xfrm>
              <a:off x="7353319" y="4166720"/>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D6</a:t>
              </a:r>
            </a:p>
          </p:txBody>
        </p:sp>
        <p:sp>
          <p:nvSpPr>
            <p:cNvPr id="72" name="D7">
              <a:extLst>
                <a:ext uri="{FF2B5EF4-FFF2-40B4-BE49-F238E27FC236}">
                  <a16:creationId xmlns:a16="http://schemas.microsoft.com/office/drawing/2014/main" id="{021C39DE-923F-446E-8519-72B52A99767A}"/>
                </a:ext>
              </a:extLst>
            </p:cNvPr>
            <p:cNvSpPr txBox="1"/>
            <p:nvPr/>
          </p:nvSpPr>
          <p:spPr>
            <a:xfrm>
              <a:off x="7353319" y="4516726"/>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D7</a:t>
              </a:r>
            </a:p>
          </p:txBody>
        </p:sp>
        <p:sp>
          <p:nvSpPr>
            <p:cNvPr id="73" name="CLK">
              <a:extLst>
                <a:ext uri="{FF2B5EF4-FFF2-40B4-BE49-F238E27FC236}">
                  <a16:creationId xmlns:a16="http://schemas.microsoft.com/office/drawing/2014/main" id="{1AB90FAA-77AB-4220-BA3A-747E8E2096B8}"/>
                </a:ext>
              </a:extLst>
            </p:cNvPr>
            <p:cNvSpPr txBox="1"/>
            <p:nvPr/>
          </p:nvSpPr>
          <p:spPr>
            <a:xfrm>
              <a:off x="7266992" y="4866732"/>
              <a:ext cx="512588"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solidFill>
                    <a:schemeClr val="accent5">
                      <a:lumOff val="-29866"/>
                    </a:schemeClr>
                  </a:solidFill>
                  <a:latin typeface="Helvetica"/>
                  <a:ea typeface="Helvetica"/>
                  <a:cs typeface="Helvetica"/>
                  <a:sym typeface="Helvetica"/>
                </a:defRPr>
              </a:lvl1pPr>
            </a:lstStyle>
            <a:p>
              <a:r>
                <a:rPr sz="1400"/>
                <a:t>CLK</a:t>
              </a:r>
            </a:p>
          </p:txBody>
        </p:sp>
        <p:sp>
          <p:nvSpPr>
            <p:cNvPr id="74" name="Transmitter">
              <a:extLst>
                <a:ext uri="{FF2B5EF4-FFF2-40B4-BE49-F238E27FC236}">
                  <a16:creationId xmlns:a16="http://schemas.microsoft.com/office/drawing/2014/main" id="{7D25D160-CA58-46D4-8ED5-B83DF4FAC237}"/>
                </a:ext>
              </a:extLst>
            </p:cNvPr>
            <p:cNvSpPr txBox="1"/>
            <p:nvPr/>
          </p:nvSpPr>
          <p:spPr>
            <a:xfrm>
              <a:off x="3935488" y="1511310"/>
              <a:ext cx="1650960" cy="461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500">
                  <a:latin typeface="Helvetica"/>
                  <a:ea typeface="Helvetica"/>
                  <a:cs typeface="Helvetica"/>
                  <a:sym typeface="Helvetica"/>
                </a:defRPr>
              </a:lvl1pPr>
            </a:lstStyle>
            <a:p>
              <a:r>
                <a:rPr sz="2000" dirty="0"/>
                <a:t>Transmitter</a:t>
              </a:r>
            </a:p>
          </p:txBody>
        </p:sp>
        <p:sp>
          <p:nvSpPr>
            <p:cNvPr id="75" name="Receiver">
              <a:extLst>
                <a:ext uri="{FF2B5EF4-FFF2-40B4-BE49-F238E27FC236}">
                  <a16:creationId xmlns:a16="http://schemas.microsoft.com/office/drawing/2014/main" id="{90D2AEC1-5627-4C53-AEFE-6E41100D970F}"/>
                </a:ext>
              </a:extLst>
            </p:cNvPr>
            <p:cNvSpPr txBox="1"/>
            <p:nvPr/>
          </p:nvSpPr>
          <p:spPr>
            <a:xfrm>
              <a:off x="6999570" y="1432599"/>
              <a:ext cx="1119945" cy="480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defTabSz="821531">
                <a:defRPr sz="5500">
                  <a:latin typeface="Helvetica"/>
                  <a:ea typeface="Helvetica"/>
                  <a:cs typeface="Helvetica"/>
                  <a:sym typeface="Helvetica"/>
                </a:defRPr>
              </a:lvl1pPr>
            </a:lstStyle>
            <a:p>
              <a:r>
                <a:rPr sz="2000" dirty="0"/>
                <a:t>Receiver</a:t>
              </a:r>
            </a:p>
          </p:txBody>
        </p:sp>
        <p:grpSp>
          <p:nvGrpSpPr>
            <p:cNvPr id="76" name="Group">
              <a:extLst>
                <a:ext uri="{FF2B5EF4-FFF2-40B4-BE49-F238E27FC236}">
                  <a16:creationId xmlns:a16="http://schemas.microsoft.com/office/drawing/2014/main" id="{467A7C67-1269-455D-8BF6-4E85DB7D1FA5}"/>
                </a:ext>
              </a:extLst>
            </p:cNvPr>
            <p:cNvGrpSpPr/>
            <p:nvPr/>
          </p:nvGrpSpPr>
          <p:grpSpPr>
            <a:xfrm>
              <a:off x="4724349" y="4858931"/>
              <a:ext cx="2531648" cy="223913"/>
              <a:chOff x="0" y="0"/>
              <a:chExt cx="5063293" cy="447824"/>
            </a:xfrm>
          </p:grpSpPr>
          <p:sp>
            <p:nvSpPr>
              <p:cNvPr id="77" name="Line">
                <a:extLst>
                  <a:ext uri="{FF2B5EF4-FFF2-40B4-BE49-F238E27FC236}">
                    <a16:creationId xmlns:a16="http://schemas.microsoft.com/office/drawing/2014/main" id="{CC8FA63A-9252-4CB2-88B2-C84EA60CA20D}"/>
                  </a:ext>
                </a:extLst>
              </p:cNvPr>
              <p:cNvSpPr/>
              <p:nvPr/>
            </p:nvSpPr>
            <p:spPr>
              <a:xfrm>
                <a:off x="0"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78" name="Line">
                <a:extLst>
                  <a:ext uri="{FF2B5EF4-FFF2-40B4-BE49-F238E27FC236}">
                    <a16:creationId xmlns:a16="http://schemas.microsoft.com/office/drawing/2014/main" id="{CFAB07B1-8AC9-4FB7-A24E-9F52A330331C}"/>
                  </a:ext>
                </a:extLst>
              </p:cNvPr>
              <p:cNvSpPr/>
              <p:nvPr/>
            </p:nvSpPr>
            <p:spPr>
              <a:xfrm>
                <a:off x="365731"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79" name="Line">
                <a:extLst>
                  <a:ext uri="{FF2B5EF4-FFF2-40B4-BE49-F238E27FC236}">
                    <a16:creationId xmlns:a16="http://schemas.microsoft.com/office/drawing/2014/main" id="{EF4C4FB2-8A30-4ED4-9AD9-6CF6CCEBB335}"/>
                  </a:ext>
                </a:extLst>
              </p:cNvPr>
              <p:cNvSpPr/>
              <p:nvPr/>
            </p:nvSpPr>
            <p:spPr>
              <a:xfrm flipH="1">
                <a:off x="348793"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0" name="Line">
                <a:extLst>
                  <a:ext uri="{FF2B5EF4-FFF2-40B4-BE49-F238E27FC236}">
                    <a16:creationId xmlns:a16="http://schemas.microsoft.com/office/drawing/2014/main" id="{9C15AEA4-CFD1-4DAD-AAAD-E0B2A198C4F9}"/>
                  </a:ext>
                </a:extLst>
              </p:cNvPr>
              <p:cNvSpPr/>
              <p:nvPr/>
            </p:nvSpPr>
            <p:spPr>
              <a:xfrm flipH="1">
                <a:off x="771660"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1" name="Line">
                <a:extLst>
                  <a:ext uri="{FF2B5EF4-FFF2-40B4-BE49-F238E27FC236}">
                    <a16:creationId xmlns:a16="http://schemas.microsoft.com/office/drawing/2014/main" id="{CC53BF91-2B50-42C1-9AEF-EC3AC4403B43}"/>
                  </a:ext>
                </a:extLst>
              </p:cNvPr>
              <p:cNvSpPr/>
              <p:nvPr/>
            </p:nvSpPr>
            <p:spPr>
              <a:xfrm>
                <a:off x="730339"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2" name="Line">
                <a:extLst>
                  <a:ext uri="{FF2B5EF4-FFF2-40B4-BE49-F238E27FC236}">
                    <a16:creationId xmlns:a16="http://schemas.microsoft.com/office/drawing/2014/main" id="{D3AB1D2F-C0DF-453B-8EF3-258A2A990F8E}"/>
                  </a:ext>
                </a:extLst>
              </p:cNvPr>
              <p:cNvSpPr/>
              <p:nvPr/>
            </p:nvSpPr>
            <p:spPr>
              <a:xfrm>
                <a:off x="1156795"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3" name="Line">
                <a:extLst>
                  <a:ext uri="{FF2B5EF4-FFF2-40B4-BE49-F238E27FC236}">
                    <a16:creationId xmlns:a16="http://schemas.microsoft.com/office/drawing/2014/main" id="{99BF2827-9C50-4988-A413-137DB541ED00}"/>
                  </a:ext>
                </a:extLst>
              </p:cNvPr>
              <p:cNvSpPr/>
              <p:nvPr/>
            </p:nvSpPr>
            <p:spPr>
              <a:xfrm>
                <a:off x="1139857"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4" name="Line">
                <a:extLst>
                  <a:ext uri="{FF2B5EF4-FFF2-40B4-BE49-F238E27FC236}">
                    <a16:creationId xmlns:a16="http://schemas.microsoft.com/office/drawing/2014/main" id="{C8791208-4188-4502-81F5-1E161E81B7C9}"/>
                  </a:ext>
                </a:extLst>
              </p:cNvPr>
              <p:cNvSpPr/>
              <p:nvPr/>
            </p:nvSpPr>
            <p:spPr>
              <a:xfrm>
                <a:off x="1562724"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5" name="Line">
                <a:extLst>
                  <a:ext uri="{FF2B5EF4-FFF2-40B4-BE49-F238E27FC236}">
                    <a16:creationId xmlns:a16="http://schemas.microsoft.com/office/drawing/2014/main" id="{305F84E9-62F3-4DEA-B1C4-0C782F57C989}"/>
                  </a:ext>
                </a:extLst>
              </p:cNvPr>
              <p:cNvSpPr/>
              <p:nvPr/>
            </p:nvSpPr>
            <p:spPr>
              <a:xfrm>
                <a:off x="1521402"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6" name="Line">
                <a:extLst>
                  <a:ext uri="{FF2B5EF4-FFF2-40B4-BE49-F238E27FC236}">
                    <a16:creationId xmlns:a16="http://schemas.microsoft.com/office/drawing/2014/main" id="{412C9E6C-3291-4C26-AE42-0B1275C4221F}"/>
                  </a:ext>
                </a:extLst>
              </p:cNvPr>
              <p:cNvSpPr/>
              <p:nvPr/>
            </p:nvSpPr>
            <p:spPr>
              <a:xfrm>
                <a:off x="1947858"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7" name="Line">
                <a:extLst>
                  <a:ext uri="{FF2B5EF4-FFF2-40B4-BE49-F238E27FC236}">
                    <a16:creationId xmlns:a16="http://schemas.microsoft.com/office/drawing/2014/main" id="{D1C5C16D-8A86-402A-B750-CC0AF9B61A05}"/>
                  </a:ext>
                </a:extLst>
              </p:cNvPr>
              <p:cNvSpPr/>
              <p:nvPr/>
            </p:nvSpPr>
            <p:spPr>
              <a:xfrm>
                <a:off x="1930920"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8" name="Line">
                <a:extLst>
                  <a:ext uri="{FF2B5EF4-FFF2-40B4-BE49-F238E27FC236}">
                    <a16:creationId xmlns:a16="http://schemas.microsoft.com/office/drawing/2014/main" id="{9C97C488-3DCC-4E0F-ABBA-A2C118B1AA51}"/>
                  </a:ext>
                </a:extLst>
              </p:cNvPr>
              <p:cNvSpPr/>
              <p:nvPr/>
            </p:nvSpPr>
            <p:spPr>
              <a:xfrm>
                <a:off x="2353787"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9" name="Line">
                <a:extLst>
                  <a:ext uri="{FF2B5EF4-FFF2-40B4-BE49-F238E27FC236}">
                    <a16:creationId xmlns:a16="http://schemas.microsoft.com/office/drawing/2014/main" id="{49747B74-AE88-480D-A846-0980C52B17EA}"/>
                  </a:ext>
                </a:extLst>
              </p:cNvPr>
              <p:cNvSpPr/>
              <p:nvPr/>
            </p:nvSpPr>
            <p:spPr>
              <a:xfrm>
                <a:off x="2312465"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0" name="Line">
                <a:extLst>
                  <a:ext uri="{FF2B5EF4-FFF2-40B4-BE49-F238E27FC236}">
                    <a16:creationId xmlns:a16="http://schemas.microsoft.com/office/drawing/2014/main" id="{C566DAA9-60AA-4F6D-899A-E13BBDAB30BF}"/>
                  </a:ext>
                </a:extLst>
              </p:cNvPr>
              <p:cNvSpPr/>
              <p:nvPr/>
            </p:nvSpPr>
            <p:spPr>
              <a:xfrm>
                <a:off x="2738921"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1" name="Line">
                <a:extLst>
                  <a:ext uri="{FF2B5EF4-FFF2-40B4-BE49-F238E27FC236}">
                    <a16:creationId xmlns:a16="http://schemas.microsoft.com/office/drawing/2014/main" id="{00EEB952-5EFA-4DC6-8FC7-7873220A7EB3}"/>
                  </a:ext>
                </a:extLst>
              </p:cNvPr>
              <p:cNvSpPr/>
              <p:nvPr/>
            </p:nvSpPr>
            <p:spPr>
              <a:xfrm>
                <a:off x="2721984"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2" name="Line">
                <a:extLst>
                  <a:ext uri="{FF2B5EF4-FFF2-40B4-BE49-F238E27FC236}">
                    <a16:creationId xmlns:a16="http://schemas.microsoft.com/office/drawing/2014/main" id="{B0CA6B15-A3B3-4553-B739-8EDBAD2D8172}"/>
                  </a:ext>
                </a:extLst>
              </p:cNvPr>
              <p:cNvSpPr/>
              <p:nvPr/>
            </p:nvSpPr>
            <p:spPr>
              <a:xfrm>
                <a:off x="3144851"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3" name="Line">
                <a:extLst>
                  <a:ext uri="{FF2B5EF4-FFF2-40B4-BE49-F238E27FC236}">
                    <a16:creationId xmlns:a16="http://schemas.microsoft.com/office/drawing/2014/main" id="{0303E7C2-1EEA-4D88-A235-3F1C3EC9ED76}"/>
                  </a:ext>
                </a:extLst>
              </p:cNvPr>
              <p:cNvSpPr/>
              <p:nvPr/>
            </p:nvSpPr>
            <p:spPr>
              <a:xfrm>
                <a:off x="3103529"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4" name="Line">
                <a:extLst>
                  <a:ext uri="{FF2B5EF4-FFF2-40B4-BE49-F238E27FC236}">
                    <a16:creationId xmlns:a16="http://schemas.microsoft.com/office/drawing/2014/main" id="{18A45158-D104-4B00-BA19-6CE15E2341CA}"/>
                  </a:ext>
                </a:extLst>
              </p:cNvPr>
              <p:cNvSpPr/>
              <p:nvPr/>
            </p:nvSpPr>
            <p:spPr>
              <a:xfrm>
                <a:off x="3529985"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5" name="Line">
                <a:extLst>
                  <a:ext uri="{FF2B5EF4-FFF2-40B4-BE49-F238E27FC236}">
                    <a16:creationId xmlns:a16="http://schemas.microsoft.com/office/drawing/2014/main" id="{151AE895-6A9D-4C22-8BD7-3E29D9AF0DC4}"/>
                  </a:ext>
                </a:extLst>
              </p:cNvPr>
              <p:cNvSpPr/>
              <p:nvPr/>
            </p:nvSpPr>
            <p:spPr>
              <a:xfrm>
                <a:off x="3513048"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6" name="Line">
                <a:extLst>
                  <a:ext uri="{FF2B5EF4-FFF2-40B4-BE49-F238E27FC236}">
                    <a16:creationId xmlns:a16="http://schemas.microsoft.com/office/drawing/2014/main" id="{351554E4-860D-47E9-AA16-ADDCE0CA1506}"/>
                  </a:ext>
                </a:extLst>
              </p:cNvPr>
              <p:cNvSpPr/>
              <p:nvPr/>
            </p:nvSpPr>
            <p:spPr>
              <a:xfrm>
                <a:off x="3935914"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7" name="Line">
                <a:extLst>
                  <a:ext uri="{FF2B5EF4-FFF2-40B4-BE49-F238E27FC236}">
                    <a16:creationId xmlns:a16="http://schemas.microsoft.com/office/drawing/2014/main" id="{7E125ABE-8014-45E0-A4A2-B0D9BB511599}"/>
                  </a:ext>
                </a:extLst>
              </p:cNvPr>
              <p:cNvSpPr/>
              <p:nvPr/>
            </p:nvSpPr>
            <p:spPr>
              <a:xfrm>
                <a:off x="3894593"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8" name="Line">
                <a:extLst>
                  <a:ext uri="{FF2B5EF4-FFF2-40B4-BE49-F238E27FC236}">
                    <a16:creationId xmlns:a16="http://schemas.microsoft.com/office/drawing/2014/main" id="{0EB670F4-7580-4B6A-A77E-3A48932864CC}"/>
                  </a:ext>
                </a:extLst>
              </p:cNvPr>
              <p:cNvSpPr/>
              <p:nvPr/>
            </p:nvSpPr>
            <p:spPr>
              <a:xfrm>
                <a:off x="4321048"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9" name="Line">
                <a:extLst>
                  <a:ext uri="{FF2B5EF4-FFF2-40B4-BE49-F238E27FC236}">
                    <a16:creationId xmlns:a16="http://schemas.microsoft.com/office/drawing/2014/main" id="{90D0EA41-7F2F-4070-930F-3C97697AE28E}"/>
                  </a:ext>
                </a:extLst>
              </p:cNvPr>
              <p:cNvSpPr/>
              <p:nvPr/>
            </p:nvSpPr>
            <p:spPr>
              <a:xfrm>
                <a:off x="4304111"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100" name="Line">
                <a:extLst>
                  <a:ext uri="{FF2B5EF4-FFF2-40B4-BE49-F238E27FC236}">
                    <a16:creationId xmlns:a16="http://schemas.microsoft.com/office/drawing/2014/main" id="{0C2D04B5-CB95-44D9-9655-645AFDA54BC1}"/>
                  </a:ext>
                </a:extLst>
              </p:cNvPr>
              <p:cNvSpPr/>
              <p:nvPr/>
            </p:nvSpPr>
            <p:spPr>
              <a:xfrm>
                <a:off x="4726978"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101" name="Line">
                <a:extLst>
                  <a:ext uri="{FF2B5EF4-FFF2-40B4-BE49-F238E27FC236}">
                    <a16:creationId xmlns:a16="http://schemas.microsoft.com/office/drawing/2014/main" id="{C9CFD98C-1FCD-46FC-9A7E-0A71FBC51B57}"/>
                  </a:ext>
                </a:extLst>
              </p:cNvPr>
              <p:cNvSpPr/>
              <p:nvPr/>
            </p:nvSpPr>
            <p:spPr>
              <a:xfrm>
                <a:off x="4685656"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grpSp>
        <p:sp>
          <p:nvSpPr>
            <p:cNvPr id="102" name="b0">
              <a:extLst>
                <a:ext uri="{FF2B5EF4-FFF2-40B4-BE49-F238E27FC236}">
                  <a16:creationId xmlns:a16="http://schemas.microsoft.com/office/drawing/2014/main" id="{CFD907C3-B3C7-4141-B33E-2539D817A496}"/>
                </a:ext>
              </a:extLst>
            </p:cNvPr>
            <p:cNvSpPr/>
            <p:nvPr/>
          </p:nvSpPr>
          <p:spPr>
            <a:xfrm>
              <a:off x="4841209"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3" name="b0">
              <a:extLst>
                <a:ext uri="{FF2B5EF4-FFF2-40B4-BE49-F238E27FC236}">
                  <a16:creationId xmlns:a16="http://schemas.microsoft.com/office/drawing/2014/main" id="{69645DF5-5784-4499-A172-5AB1539762A4}"/>
                </a:ext>
              </a:extLst>
            </p:cNvPr>
            <p:cNvSpPr/>
            <p:nvPr/>
          </p:nvSpPr>
          <p:spPr>
            <a:xfrm>
              <a:off x="5203797"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4" name="b0">
              <a:extLst>
                <a:ext uri="{FF2B5EF4-FFF2-40B4-BE49-F238E27FC236}">
                  <a16:creationId xmlns:a16="http://schemas.microsoft.com/office/drawing/2014/main" id="{10D957F5-4CA9-49E5-B51F-2EC898D7F3DD}"/>
                </a:ext>
              </a:extLst>
            </p:cNvPr>
            <p:cNvSpPr/>
            <p:nvPr/>
          </p:nvSpPr>
          <p:spPr>
            <a:xfrm>
              <a:off x="5566386"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5" name="b0">
              <a:extLst>
                <a:ext uri="{FF2B5EF4-FFF2-40B4-BE49-F238E27FC236}">
                  <a16:creationId xmlns:a16="http://schemas.microsoft.com/office/drawing/2014/main" id="{907D15A7-3DFA-4C75-B732-99CEFB7E66AD}"/>
                </a:ext>
              </a:extLst>
            </p:cNvPr>
            <p:cNvSpPr/>
            <p:nvPr/>
          </p:nvSpPr>
          <p:spPr>
            <a:xfrm>
              <a:off x="5928975"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6" name="b0">
              <a:extLst>
                <a:ext uri="{FF2B5EF4-FFF2-40B4-BE49-F238E27FC236}">
                  <a16:creationId xmlns:a16="http://schemas.microsoft.com/office/drawing/2014/main" id="{56AE5FD5-BB3A-4087-AFD9-A31B884FEA8A}"/>
                </a:ext>
              </a:extLst>
            </p:cNvPr>
            <p:cNvSpPr/>
            <p:nvPr/>
          </p:nvSpPr>
          <p:spPr>
            <a:xfrm>
              <a:off x="6654152"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7" name="b0">
              <a:extLst>
                <a:ext uri="{FF2B5EF4-FFF2-40B4-BE49-F238E27FC236}">
                  <a16:creationId xmlns:a16="http://schemas.microsoft.com/office/drawing/2014/main" id="{BE2C724A-C6EC-4498-8918-557CB64F69D3}"/>
                </a:ext>
              </a:extLst>
            </p:cNvPr>
            <p:cNvSpPr/>
            <p:nvPr/>
          </p:nvSpPr>
          <p:spPr>
            <a:xfrm>
              <a:off x="6291563"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8" name="b1">
              <a:extLst>
                <a:ext uri="{FF2B5EF4-FFF2-40B4-BE49-F238E27FC236}">
                  <a16:creationId xmlns:a16="http://schemas.microsoft.com/office/drawing/2014/main" id="{138A26CD-A7A8-4D47-A9AA-5E9CF31B596F}"/>
                </a:ext>
              </a:extLst>
            </p:cNvPr>
            <p:cNvSpPr/>
            <p:nvPr/>
          </p:nvSpPr>
          <p:spPr>
            <a:xfrm>
              <a:off x="4841209" y="243491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b1</a:t>
              </a:r>
            </a:p>
          </p:txBody>
        </p:sp>
        <p:sp>
          <p:nvSpPr>
            <p:cNvPr id="109" name="b2">
              <a:extLst>
                <a:ext uri="{FF2B5EF4-FFF2-40B4-BE49-F238E27FC236}">
                  <a16:creationId xmlns:a16="http://schemas.microsoft.com/office/drawing/2014/main" id="{239EDDBA-E437-4640-B23C-77F218ED4478}"/>
                </a:ext>
              </a:extLst>
            </p:cNvPr>
            <p:cNvSpPr/>
            <p:nvPr/>
          </p:nvSpPr>
          <p:spPr>
            <a:xfrm>
              <a:off x="4841209" y="2783625"/>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b2</a:t>
              </a:r>
            </a:p>
          </p:txBody>
        </p:sp>
        <p:sp>
          <p:nvSpPr>
            <p:cNvPr id="110" name="b3">
              <a:extLst>
                <a:ext uri="{FF2B5EF4-FFF2-40B4-BE49-F238E27FC236}">
                  <a16:creationId xmlns:a16="http://schemas.microsoft.com/office/drawing/2014/main" id="{143A05C8-AFBD-40F1-9C87-BC27651F4D98}"/>
                </a:ext>
              </a:extLst>
            </p:cNvPr>
            <p:cNvSpPr/>
            <p:nvPr/>
          </p:nvSpPr>
          <p:spPr>
            <a:xfrm>
              <a:off x="4841209" y="31349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b3</a:t>
              </a:r>
            </a:p>
          </p:txBody>
        </p:sp>
        <p:sp>
          <p:nvSpPr>
            <p:cNvPr id="111" name="b4">
              <a:extLst>
                <a:ext uri="{FF2B5EF4-FFF2-40B4-BE49-F238E27FC236}">
                  <a16:creationId xmlns:a16="http://schemas.microsoft.com/office/drawing/2014/main" id="{2062BC3A-24C0-40F3-93E0-FAEBA57A201A}"/>
                </a:ext>
              </a:extLst>
            </p:cNvPr>
            <p:cNvSpPr/>
            <p:nvPr/>
          </p:nvSpPr>
          <p:spPr>
            <a:xfrm>
              <a:off x="4841209" y="3484935"/>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b4</a:t>
              </a:r>
            </a:p>
          </p:txBody>
        </p:sp>
        <p:sp>
          <p:nvSpPr>
            <p:cNvPr id="112" name="b5">
              <a:extLst>
                <a:ext uri="{FF2B5EF4-FFF2-40B4-BE49-F238E27FC236}">
                  <a16:creationId xmlns:a16="http://schemas.microsoft.com/office/drawing/2014/main" id="{ADA99082-BEAA-4B43-89B2-1310B842E62E}"/>
                </a:ext>
              </a:extLst>
            </p:cNvPr>
            <p:cNvSpPr/>
            <p:nvPr/>
          </p:nvSpPr>
          <p:spPr>
            <a:xfrm>
              <a:off x="4841209" y="3834942"/>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b5</a:t>
              </a:r>
            </a:p>
          </p:txBody>
        </p:sp>
        <p:sp>
          <p:nvSpPr>
            <p:cNvPr id="113" name="b6">
              <a:extLst>
                <a:ext uri="{FF2B5EF4-FFF2-40B4-BE49-F238E27FC236}">
                  <a16:creationId xmlns:a16="http://schemas.microsoft.com/office/drawing/2014/main" id="{587A05E6-E3C0-4E14-A537-B7C872BAFB2C}"/>
                </a:ext>
              </a:extLst>
            </p:cNvPr>
            <p:cNvSpPr/>
            <p:nvPr/>
          </p:nvSpPr>
          <p:spPr>
            <a:xfrm>
              <a:off x="4841209" y="4184948"/>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b6</a:t>
              </a:r>
            </a:p>
          </p:txBody>
        </p:sp>
        <p:sp>
          <p:nvSpPr>
            <p:cNvPr id="114" name="b7">
              <a:extLst>
                <a:ext uri="{FF2B5EF4-FFF2-40B4-BE49-F238E27FC236}">
                  <a16:creationId xmlns:a16="http://schemas.microsoft.com/office/drawing/2014/main" id="{2909AE9C-C445-4A33-A27D-73344557459B}"/>
                </a:ext>
              </a:extLst>
            </p:cNvPr>
            <p:cNvSpPr/>
            <p:nvPr/>
          </p:nvSpPr>
          <p:spPr>
            <a:xfrm>
              <a:off x="4841209" y="4534955"/>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b7</a:t>
              </a:r>
            </a:p>
          </p:txBody>
        </p:sp>
      </p:grpSp>
    </p:spTree>
    <p:extLst>
      <p:ext uri="{BB962C8B-B14F-4D97-AF65-F5344CB8AC3E}">
        <p14:creationId xmlns:p14="http://schemas.microsoft.com/office/powerpoint/2010/main" val="2976597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602457" y="136525"/>
            <a:ext cx="10515600" cy="1325563"/>
          </a:xfrm>
        </p:spPr>
        <p:txBody>
          <a:bodyPr>
            <a:normAutofit/>
          </a:bodyPr>
          <a:lstStyle/>
          <a:p>
            <a:r>
              <a:rPr lang="en-US" sz="4000" dirty="0">
                <a:latin typeface="+mn-lt"/>
              </a:rPr>
              <a:t>How to connect: point-to-point networks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416" y="1497158"/>
            <a:ext cx="10972800" cy="2318912"/>
          </a:xfrm>
        </p:spPr>
        <p:txBody>
          <a:bodyPr/>
          <a:lstStyle/>
          <a:p>
            <a:r>
              <a:rPr lang="en-US" dirty="0">
                <a:latin typeface="+mj-lt"/>
              </a:rPr>
              <a:t>How do we connect computers in a network?</a:t>
            </a:r>
          </a:p>
          <a:p>
            <a:pPr lvl="1"/>
            <a:r>
              <a:rPr lang="en-US" dirty="0">
                <a:latin typeface="+mj-lt"/>
              </a:rPr>
              <a:t>This is a question of “network topology”</a:t>
            </a:r>
          </a:p>
          <a:p>
            <a:pPr lvl="1"/>
            <a:r>
              <a:rPr lang="en-US" dirty="0">
                <a:latin typeface="+mj-lt"/>
              </a:rPr>
              <a:t>Simple option: just connect them directly</a:t>
            </a:r>
          </a:p>
          <a:p>
            <a:pPr lvl="1"/>
            <a:endParaRPr lang="en-US" dirty="0">
              <a:latin typeface="+mj-lt"/>
            </a:endParaRPr>
          </a:p>
          <a:p>
            <a:r>
              <a:rPr lang="en-US" b="1" dirty="0">
                <a:latin typeface="+mj-lt"/>
              </a:rPr>
              <a:t>Problem: </a:t>
            </a:r>
            <a:r>
              <a:rPr lang="en-US" dirty="0">
                <a:latin typeface="+mj-lt"/>
              </a:rPr>
              <a:t>what if I find a third computer?</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69</a:t>
            </a:fld>
            <a:endParaRPr lang="en-US"/>
          </a:p>
        </p:txBody>
      </p:sp>
      <p:pic>
        <p:nvPicPr>
          <p:cNvPr id="13" name="Graphic 12" descr="Computer">
            <a:extLst>
              <a:ext uri="{FF2B5EF4-FFF2-40B4-BE49-F238E27FC236}">
                <a16:creationId xmlns:a16="http://schemas.microsoft.com/office/drawing/2014/main" id="{AEECBB2F-F449-42DD-9368-B5C4CFF68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4770" y="4639450"/>
            <a:ext cx="1716900" cy="1716900"/>
          </a:xfrm>
          <a:prstGeom prst="rect">
            <a:avLst/>
          </a:prstGeom>
        </p:spPr>
      </p:pic>
      <p:pic>
        <p:nvPicPr>
          <p:cNvPr id="14" name="Graphic 13" descr="Computer">
            <a:extLst>
              <a:ext uri="{FF2B5EF4-FFF2-40B4-BE49-F238E27FC236}">
                <a16:creationId xmlns:a16="http://schemas.microsoft.com/office/drawing/2014/main" id="{11482EA2-BD42-48B3-A8A2-A9EE5B0B56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8845" y="4639450"/>
            <a:ext cx="1716900" cy="1716900"/>
          </a:xfrm>
          <a:prstGeom prst="rect">
            <a:avLst/>
          </a:prstGeom>
        </p:spPr>
      </p:pic>
      <p:cxnSp>
        <p:nvCxnSpPr>
          <p:cNvPr id="16" name="Straight Connector 15">
            <a:extLst>
              <a:ext uri="{FF2B5EF4-FFF2-40B4-BE49-F238E27FC236}">
                <a16:creationId xmlns:a16="http://schemas.microsoft.com/office/drawing/2014/main" id="{D94DCBDC-0AFF-4DA0-B8E0-2A869E5CC38F}"/>
              </a:ext>
            </a:extLst>
          </p:cNvPr>
          <p:cNvCxnSpPr>
            <a:stCxn id="13" idx="3"/>
            <a:endCxn id="14" idx="1"/>
          </p:cNvCxnSpPr>
          <p:nvPr/>
        </p:nvCxnSpPr>
        <p:spPr>
          <a:xfrm>
            <a:off x="4681670" y="5497900"/>
            <a:ext cx="235717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30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a:xfrm>
            <a:off x="838200" y="365125"/>
            <a:ext cx="11154508" cy="1325563"/>
          </a:xfrm>
        </p:spPr>
        <p:txBody>
          <a:bodyPr>
            <a:normAutofit/>
          </a:bodyPr>
          <a:lstStyle/>
          <a:p>
            <a:r>
              <a:rPr lang="en-US" sz="4000" dirty="0">
                <a:latin typeface="+mn-lt"/>
              </a:rPr>
              <a:t>Platform for project work</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7</a:t>
            </a:fld>
            <a:endParaRPr lang="en-US"/>
          </a:p>
        </p:txBody>
      </p:sp>
      <p:sp>
        <p:nvSpPr>
          <p:cNvPr id="3" name="Content Placeholder 2">
            <a:extLst>
              <a:ext uri="{FF2B5EF4-FFF2-40B4-BE49-F238E27FC236}">
                <a16:creationId xmlns:a16="http://schemas.microsoft.com/office/drawing/2014/main" id="{791E8A5C-5FAC-D36B-06D6-9E52F41BDDD6}"/>
              </a:ext>
            </a:extLst>
          </p:cNvPr>
          <p:cNvSpPr>
            <a:spLocks noGrp="1"/>
          </p:cNvSpPr>
          <p:nvPr>
            <p:ph idx="1"/>
          </p:nvPr>
        </p:nvSpPr>
        <p:spPr>
          <a:xfrm>
            <a:off x="838200" y="1690688"/>
            <a:ext cx="10515600" cy="4530725"/>
          </a:xfrm>
        </p:spPr>
        <p:txBody>
          <a:bodyPr>
            <a:normAutofit/>
          </a:bodyPr>
          <a:lstStyle/>
          <a:p>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7FD9C6B1-B0E4-A04B-0819-140800461EFA}"/>
              </a:ext>
            </a:extLst>
          </p:cNvPr>
          <p:cNvPicPr>
            <a:picLocks noChangeAspect="1"/>
          </p:cNvPicPr>
          <p:nvPr/>
        </p:nvPicPr>
        <p:blipFill>
          <a:blip r:embed="rId2"/>
          <a:stretch>
            <a:fillRect/>
          </a:stretch>
        </p:blipFill>
        <p:spPr>
          <a:xfrm>
            <a:off x="3452081" y="1900304"/>
            <a:ext cx="5480782" cy="4592571"/>
          </a:xfrm>
          <a:prstGeom prst="rect">
            <a:avLst/>
          </a:prstGeom>
        </p:spPr>
      </p:pic>
    </p:spTree>
    <p:extLst>
      <p:ext uri="{BB962C8B-B14F-4D97-AF65-F5344CB8AC3E}">
        <p14:creationId xmlns:p14="http://schemas.microsoft.com/office/powerpoint/2010/main" val="32680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607595" y="136525"/>
            <a:ext cx="10515600" cy="1325563"/>
          </a:xfrm>
        </p:spPr>
        <p:txBody>
          <a:bodyPr>
            <a:normAutofit/>
          </a:bodyPr>
          <a:lstStyle/>
          <a:p>
            <a:r>
              <a:rPr lang="en-US" sz="4000" dirty="0">
                <a:latin typeface="+mn-lt"/>
              </a:rPr>
              <a:t>How to connect: bus networks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23455" y="1190215"/>
            <a:ext cx="10972800" cy="2857666"/>
          </a:xfrm>
        </p:spPr>
        <p:txBody>
          <a:bodyPr/>
          <a:lstStyle/>
          <a:p>
            <a:r>
              <a:rPr lang="en-US" dirty="0">
                <a:latin typeface="+mj-lt"/>
              </a:rPr>
              <a:t>Connect everything to one wire in parallel</a:t>
            </a:r>
          </a:p>
          <a:p>
            <a:pPr lvl="1"/>
            <a:r>
              <a:rPr lang="en-US" dirty="0">
                <a:latin typeface="+mj-lt"/>
              </a:rPr>
              <a:t>Scales well to many computers</a:t>
            </a:r>
          </a:p>
          <a:p>
            <a:pPr lvl="1"/>
            <a:endParaRPr lang="en-US" dirty="0">
              <a:latin typeface="+mj-lt"/>
            </a:endParaRPr>
          </a:p>
          <a:p>
            <a:r>
              <a:rPr lang="en-US" b="1" dirty="0">
                <a:latin typeface="+mj-lt"/>
              </a:rPr>
              <a:t>Problem: </a:t>
            </a:r>
            <a:r>
              <a:rPr lang="en-US" dirty="0">
                <a:latin typeface="+mj-lt"/>
              </a:rPr>
              <a:t>which computer gets to transmit when?</a:t>
            </a:r>
          </a:p>
          <a:p>
            <a:pPr lvl="1"/>
            <a:r>
              <a:rPr lang="en-US" dirty="0">
                <a:latin typeface="+mj-lt"/>
              </a:rPr>
              <a:t>Simultaneous transmissions conflict</a:t>
            </a:r>
          </a:p>
          <a:p>
            <a:pPr lvl="1"/>
            <a:r>
              <a:rPr lang="en-US" dirty="0">
                <a:latin typeface="+mj-lt"/>
              </a:rPr>
              <a:t>Need a scheme for “arbitration”, deciding who transmits when</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70</a:t>
            </a:fld>
            <a:endParaRPr lang="en-US"/>
          </a:p>
        </p:txBody>
      </p:sp>
      <p:pic>
        <p:nvPicPr>
          <p:cNvPr id="13" name="Graphic 12" descr="Computer">
            <a:extLst>
              <a:ext uri="{FF2B5EF4-FFF2-40B4-BE49-F238E27FC236}">
                <a16:creationId xmlns:a16="http://schemas.microsoft.com/office/drawing/2014/main" id="{AEECBB2F-F449-42DD-9368-B5C4CFF68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770" y="4639450"/>
            <a:ext cx="1716900" cy="1716900"/>
          </a:xfrm>
          <a:prstGeom prst="rect">
            <a:avLst/>
          </a:prstGeom>
        </p:spPr>
      </p:pic>
      <p:pic>
        <p:nvPicPr>
          <p:cNvPr id="14" name="Graphic 13" descr="Computer">
            <a:extLst>
              <a:ext uri="{FF2B5EF4-FFF2-40B4-BE49-F238E27FC236}">
                <a16:creationId xmlns:a16="http://schemas.microsoft.com/office/drawing/2014/main" id="{11482EA2-BD42-48B3-A8A2-A9EE5B0B56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9307" y="4639450"/>
            <a:ext cx="1716900" cy="1716900"/>
          </a:xfrm>
          <a:prstGeom prst="rect">
            <a:avLst/>
          </a:prstGeom>
        </p:spPr>
      </p:pic>
      <p:cxnSp>
        <p:nvCxnSpPr>
          <p:cNvPr id="16" name="Straight Connector 15">
            <a:extLst>
              <a:ext uri="{FF2B5EF4-FFF2-40B4-BE49-F238E27FC236}">
                <a16:creationId xmlns:a16="http://schemas.microsoft.com/office/drawing/2014/main" id="{D94DCBDC-0AFF-4DA0-B8E0-2A869E5CC38F}"/>
              </a:ext>
            </a:extLst>
          </p:cNvPr>
          <p:cNvCxnSpPr>
            <a:cxnSpLocks/>
          </p:cNvCxnSpPr>
          <p:nvPr/>
        </p:nvCxnSpPr>
        <p:spPr>
          <a:xfrm>
            <a:off x="2065470" y="4367600"/>
            <a:ext cx="705313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Graphic 7" descr="Computer">
            <a:extLst>
              <a:ext uri="{FF2B5EF4-FFF2-40B4-BE49-F238E27FC236}">
                <a16:creationId xmlns:a16="http://schemas.microsoft.com/office/drawing/2014/main" id="{17DAA01F-E143-477F-948F-7128B93B65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0233" y="4639450"/>
            <a:ext cx="1716900" cy="1716900"/>
          </a:xfrm>
          <a:prstGeom prst="rect">
            <a:avLst/>
          </a:prstGeom>
        </p:spPr>
      </p:pic>
      <p:cxnSp>
        <p:nvCxnSpPr>
          <p:cNvPr id="10" name="Straight Connector 9">
            <a:extLst>
              <a:ext uri="{FF2B5EF4-FFF2-40B4-BE49-F238E27FC236}">
                <a16:creationId xmlns:a16="http://schemas.microsoft.com/office/drawing/2014/main" id="{7410A633-A418-43D9-9CED-A72EB977A4F3}"/>
              </a:ext>
            </a:extLst>
          </p:cNvPr>
          <p:cNvCxnSpPr>
            <a:cxnSpLocks/>
          </p:cNvCxnSpPr>
          <p:nvPr/>
        </p:nvCxnSpPr>
        <p:spPr>
          <a:xfrm>
            <a:off x="2598870" y="4365791"/>
            <a:ext cx="0" cy="547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C74133-C3CA-4244-B701-E8821764F2B8}"/>
              </a:ext>
            </a:extLst>
          </p:cNvPr>
          <p:cNvCxnSpPr>
            <a:cxnSpLocks/>
          </p:cNvCxnSpPr>
          <p:nvPr/>
        </p:nvCxnSpPr>
        <p:spPr>
          <a:xfrm>
            <a:off x="5562005" y="4365791"/>
            <a:ext cx="0" cy="547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F5BB46-3443-40B9-92A8-C5A818B1F293}"/>
              </a:ext>
            </a:extLst>
          </p:cNvPr>
          <p:cNvCxnSpPr>
            <a:cxnSpLocks/>
          </p:cNvCxnSpPr>
          <p:nvPr/>
        </p:nvCxnSpPr>
        <p:spPr>
          <a:xfrm>
            <a:off x="8567870" y="4365791"/>
            <a:ext cx="0" cy="5473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64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607595" y="173357"/>
            <a:ext cx="10515600" cy="1325563"/>
          </a:xfrm>
        </p:spPr>
        <p:txBody>
          <a:bodyPr>
            <a:normAutofit/>
          </a:bodyPr>
          <a:lstStyle/>
          <a:p>
            <a:r>
              <a:rPr lang="en-US" sz="4000" dirty="0">
                <a:latin typeface="+mn-lt"/>
              </a:rPr>
              <a:t>How to connect: ring networks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09600" y="1581176"/>
            <a:ext cx="10972800" cy="2693211"/>
          </a:xfrm>
        </p:spPr>
        <p:txBody>
          <a:bodyPr/>
          <a:lstStyle/>
          <a:p>
            <a:r>
              <a:rPr lang="en-US" dirty="0">
                <a:latin typeface="+mj-lt"/>
              </a:rPr>
              <a:t>Connect everything with point-to-point connections</a:t>
            </a:r>
          </a:p>
          <a:p>
            <a:pPr lvl="1"/>
            <a:r>
              <a:rPr lang="en-US" dirty="0">
                <a:latin typeface="+mj-lt"/>
              </a:rPr>
              <a:t>Connect the last computer back to the first computer</a:t>
            </a:r>
          </a:p>
          <a:p>
            <a:pPr lvl="1"/>
            <a:r>
              <a:rPr lang="en-US" dirty="0">
                <a:latin typeface="+mj-lt"/>
              </a:rPr>
              <a:t>Also known as Daisy-Chain (without the last connection back to the start)</a:t>
            </a:r>
          </a:p>
          <a:p>
            <a:pPr lvl="1"/>
            <a:endParaRPr lang="en-US" dirty="0">
              <a:latin typeface="+mj-lt"/>
            </a:endParaRPr>
          </a:p>
          <a:p>
            <a:r>
              <a:rPr lang="en-US" b="1" dirty="0">
                <a:latin typeface="+mj-lt"/>
              </a:rPr>
              <a:t>Problem: </a:t>
            </a:r>
            <a:r>
              <a:rPr lang="en-US" dirty="0">
                <a:latin typeface="+mj-lt"/>
              </a:rPr>
              <a:t>what if a computer stops sending?</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71</a:t>
            </a:fld>
            <a:endParaRPr lang="en-US"/>
          </a:p>
        </p:txBody>
      </p:sp>
      <p:pic>
        <p:nvPicPr>
          <p:cNvPr id="13" name="Graphic 12" descr="Computer">
            <a:extLst>
              <a:ext uri="{FF2B5EF4-FFF2-40B4-BE49-F238E27FC236}">
                <a16:creationId xmlns:a16="http://schemas.microsoft.com/office/drawing/2014/main" id="{AEECBB2F-F449-42DD-9368-B5C4CFF68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770" y="4639450"/>
            <a:ext cx="1716900" cy="1716900"/>
          </a:xfrm>
          <a:prstGeom prst="rect">
            <a:avLst/>
          </a:prstGeom>
        </p:spPr>
      </p:pic>
      <p:pic>
        <p:nvPicPr>
          <p:cNvPr id="14" name="Graphic 13" descr="Computer">
            <a:extLst>
              <a:ext uri="{FF2B5EF4-FFF2-40B4-BE49-F238E27FC236}">
                <a16:creationId xmlns:a16="http://schemas.microsoft.com/office/drawing/2014/main" id="{11482EA2-BD42-48B3-A8A2-A9EE5B0B56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9307" y="4639450"/>
            <a:ext cx="1716900" cy="1716900"/>
          </a:xfrm>
          <a:prstGeom prst="rect">
            <a:avLst/>
          </a:prstGeom>
        </p:spPr>
      </p:pic>
      <p:pic>
        <p:nvPicPr>
          <p:cNvPr id="8" name="Graphic 7" descr="Computer">
            <a:extLst>
              <a:ext uri="{FF2B5EF4-FFF2-40B4-BE49-F238E27FC236}">
                <a16:creationId xmlns:a16="http://schemas.microsoft.com/office/drawing/2014/main" id="{17DAA01F-E143-477F-948F-7128B93B65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0233" y="4639450"/>
            <a:ext cx="1716900" cy="1716900"/>
          </a:xfrm>
          <a:prstGeom prst="rect">
            <a:avLst/>
          </a:prstGeom>
        </p:spPr>
      </p:pic>
      <p:cxnSp>
        <p:nvCxnSpPr>
          <p:cNvPr id="10" name="Straight Connector 9">
            <a:extLst>
              <a:ext uri="{FF2B5EF4-FFF2-40B4-BE49-F238E27FC236}">
                <a16:creationId xmlns:a16="http://schemas.microsoft.com/office/drawing/2014/main" id="{7410A633-A418-43D9-9CED-A72EB977A4F3}"/>
              </a:ext>
            </a:extLst>
          </p:cNvPr>
          <p:cNvCxnSpPr>
            <a:cxnSpLocks/>
            <a:stCxn id="13" idx="1"/>
            <a:endCxn id="8" idx="3"/>
          </p:cNvCxnSpPr>
          <p:nvPr/>
        </p:nvCxnSpPr>
        <p:spPr>
          <a:xfrm flipH="1">
            <a:off x="3597133" y="5497900"/>
            <a:ext cx="127263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C74133-C3CA-4244-B701-E8821764F2B8}"/>
              </a:ext>
            </a:extLst>
          </p:cNvPr>
          <p:cNvCxnSpPr>
            <a:cxnSpLocks/>
            <a:stCxn id="14" idx="1"/>
            <a:endCxn id="13" idx="3"/>
          </p:cNvCxnSpPr>
          <p:nvPr/>
        </p:nvCxnSpPr>
        <p:spPr>
          <a:xfrm flipH="1">
            <a:off x="6586670" y="5497900"/>
            <a:ext cx="127263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AE0390DE-BD4B-4A2F-B0E1-6DAC82C0CB01}"/>
              </a:ext>
            </a:extLst>
          </p:cNvPr>
          <p:cNvSpPr/>
          <p:nvPr/>
        </p:nvSpPr>
        <p:spPr>
          <a:xfrm>
            <a:off x="1483868" y="5473700"/>
            <a:ext cx="8603811" cy="1015890"/>
          </a:xfrm>
          <a:custGeom>
            <a:avLst/>
            <a:gdLst>
              <a:gd name="connsiteX0" fmla="*/ 8104632 w 8603811"/>
              <a:gd name="connsiteY0" fmla="*/ 12700 h 1015890"/>
              <a:gd name="connsiteX1" fmla="*/ 8587232 w 8603811"/>
              <a:gd name="connsiteY1" fmla="*/ 342900 h 1015890"/>
              <a:gd name="connsiteX2" fmla="*/ 8333232 w 8603811"/>
              <a:gd name="connsiteY2" fmla="*/ 939800 h 1015890"/>
              <a:gd name="connsiteX3" fmla="*/ 6872732 w 8603811"/>
              <a:gd name="connsiteY3" fmla="*/ 1003300 h 1015890"/>
              <a:gd name="connsiteX4" fmla="*/ 3608832 w 8603811"/>
              <a:gd name="connsiteY4" fmla="*/ 1003300 h 1015890"/>
              <a:gd name="connsiteX5" fmla="*/ 751332 w 8603811"/>
              <a:gd name="connsiteY5" fmla="*/ 977900 h 1015890"/>
              <a:gd name="connsiteX6" fmla="*/ 40132 w 8603811"/>
              <a:gd name="connsiteY6" fmla="*/ 584200 h 1015890"/>
              <a:gd name="connsiteX7" fmla="*/ 116332 w 8603811"/>
              <a:gd name="connsiteY7" fmla="*/ 139700 h 1015890"/>
              <a:gd name="connsiteX8" fmla="*/ 344932 w 8603811"/>
              <a:gd name="connsiteY8" fmla="*/ 0 h 101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3811" h="1015890">
                <a:moveTo>
                  <a:pt x="8104632" y="12700"/>
                </a:moveTo>
                <a:cubicBezTo>
                  <a:pt x="8326882" y="100541"/>
                  <a:pt x="8549132" y="188383"/>
                  <a:pt x="8587232" y="342900"/>
                </a:cubicBezTo>
                <a:cubicBezTo>
                  <a:pt x="8625332" y="497417"/>
                  <a:pt x="8618982" y="829733"/>
                  <a:pt x="8333232" y="939800"/>
                </a:cubicBezTo>
                <a:cubicBezTo>
                  <a:pt x="8047482" y="1049867"/>
                  <a:pt x="7660132" y="992717"/>
                  <a:pt x="6872732" y="1003300"/>
                </a:cubicBezTo>
                <a:cubicBezTo>
                  <a:pt x="6085332" y="1013883"/>
                  <a:pt x="3608832" y="1003300"/>
                  <a:pt x="3608832" y="1003300"/>
                </a:cubicBezTo>
                <a:cubicBezTo>
                  <a:pt x="2588599" y="999067"/>
                  <a:pt x="1346115" y="1047750"/>
                  <a:pt x="751332" y="977900"/>
                </a:cubicBezTo>
                <a:cubicBezTo>
                  <a:pt x="156549" y="908050"/>
                  <a:pt x="145965" y="723900"/>
                  <a:pt x="40132" y="584200"/>
                </a:cubicBezTo>
                <a:cubicBezTo>
                  <a:pt x="-65701" y="444500"/>
                  <a:pt x="65532" y="237067"/>
                  <a:pt x="116332" y="139700"/>
                </a:cubicBezTo>
                <a:cubicBezTo>
                  <a:pt x="167132" y="42333"/>
                  <a:pt x="311065" y="21167"/>
                  <a:pt x="344932" y="0"/>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646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How to connect: star networks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772854"/>
            <a:ext cx="10972800" cy="3496441"/>
          </a:xfrm>
        </p:spPr>
        <p:txBody>
          <a:bodyPr/>
          <a:lstStyle/>
          <a:p>
            <a:r>
              <a:rPr lang="en-US" dirty="0">
                <a:latin typeface="+mj-lt"/>
              </a:rPr>
              <a:t>Connect to a hub with point-to-point connections</a:t>
            </a:r>
          </a:p>
          <a:p>
            <a:pPr lvl="1"/>
            <a:r>
              <a:rPr lang="en-US" dirty="0">
                <a:latin typeface="+mj-lt"/>
              </a:rPr>
              <a:t>Hub connects all computers</a:t>
            </a:r>
          </a:p>
          <a:p>
            <a:pPr lvl="1"/>
            <a:r>
              <a:rPr lang="en-US" dirty="0">
                <a:latin typeface="+mj-lt"/>
              </a:rPr>
              <a:t>Hub is a computer with one job: transfer communications between computers</a:t>
            </a:r>
          </a:p>
          <a:p>
            <a:pPr marL="457200" lvl="1" indent="0">
              <a:buNone/>
            </a:pPr>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13" name="Graphic 12" descr="Computer">
            <a:extLst>
              <a:ext uri="{FF2B5EF4-FFF2-40B4-BE49-F238E27FC236}">
                <a16:creationId xmlns:a16="http://schemas.microsoft.com/office/drawing/2014/main" id="{AEECBB2F-F449-42DD-9368-B5C4CFF68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2270" y="3151141"/>
            <a:ext cx="1716900" cy="1716900"/>
          </a:xfrm>
          <a:prstGeom prst="rect">
            <a:avLst/>
          </a:prstGeom>
        </p:spPr>
      </p:pic>
      <p:pic>
        <p:nvPicPr>
          <p:cNvPr id="14" name="Graphic 13" descr="Computer">
            <a:extLst>
              <a:ext uri="{FF2B5EF4-FFF2-40B4-BE49-F238E27FC236}">
                <a16:creationId xmlns:a16="http://schemas.microsoft.com/office/drawing/2014/main" id="{11482EA2-BD42-48B3-A8A2-A9EE5B0B56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9307" y="4639450"/>
            <a:ext cx="1716900" cy="1716900"/>
          </a:xfrm>
          <a:prstGeom prst="rect">
            <a:avLst/>
          </a:prstGeom>
        </p:spPr>
      </p:pic>
      <p:pic>
        <p:nvPicPr>
          <p:cNvPr id="8" name="Graphic 7" descr="Computer">
            <a:extLst>
              <a:ext uri="{FF2B5EF4-FFF2-40B4-BE49-F238E27FC236}">
                <a16:creationId xmlns:a16="http://schemas.microsoft.com/office/drawing/2014/main" id="{17DAA01F-E143-477F-948F-7128B93B65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0233" y="4639450"/>
            <a:ext cx="1716900" cy="1716900"/>
          </a:xfrm>
          <a:prstGeom prst="rect">
            <a:avLst/>
          </a:prstGeom>
        </p:spPr>
      </p:pic>
      <p:cxnSp>
        <p:nvCxnSpPr>
          <p:cNvPr id="10" name="Straight Connector 9">
            <a:extLst>
              <a:ext uri="{FF2B5EF4-FFF2-40B4-BE49-F238E27FC236}">
                <a16:creationId xmlns:a16="http://schemas.microsoft.com/office/drawing/2014/main" id="{7410A633-A418-43D9-9CED-A72EB977A4F3}"/>
              </a:ext>
            </a:extLst>
          </p:cNvPr>
          <p:cNvCxnSpPr>
            <a:cxnSpLocks/>
            <a:stCxn id="9" idx="1"/>
            <a:endCxn id="8" idx="3"/>
          </p:cNvCxnSpPr>
          <p:nvPr/>
        </p:nvCxnSpPr>
        <p:spPr>
          <a:xfrm flipH="1">
            <a:off x="3597133" y="5497895"/>
            <a:ext cx="1432587" cy="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C74133-C3CA-4244-B701-E8821764F2B8}"/>
              </a:ext>
            </a:extLst>
          </p:cNvPr>
          <p:cNvCxnSpPr>
            <a:cxnSpLocks/>
            <a:stCxn id="14" idx="1"/>
            <a:endCxn id="9" idx="3"/>
          </p:cNvCxnSpPr>
          <p:nvPr/>
        </p:nvCxnSpPr>
        <p:spPr>
          <a:xfrm flipH="1" flipV="1">
            <a:off x="5944120" y="5497895"/>
            <a:ext cx="1915187" cy="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 name="Graphic 8" descr="Server">
            <a:extLst>
              <a:ext uri="{FF2B5EF4-FFF2-40B4-BE49-F238E27FC236}">
                <a16:creationId xmlns:a16="http://schemas.microsoft.com/office/drawing/2014/main" id="{58FFA549-C43B-463B-A3B6-BCD73AD918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9720" y="5040695"/>
            <a:ext cx="914400" cy="914400"/>
          </a:xfrm>
          <a:prstGeom prst="rect">
            <a:avLst/>
          </a:prstGeom>
        </p:spPr>
      </p:pic>
      <p:cxnSp>
        <p:nvCxnSpPr>
          <p:cNvPr id="17" name="Straight Connector 16">
            <a:extLst>
              <a:ext uri="{FF2B5EF4-FFF2-40B4-BE49-F238E27FC236}">
                <a16:creationId xmlns:a16="http://schemas.microsoft.com/office/drawing/2014/main" id="{C5908867-1957-477E-890E-B12D5C76BC44}"/>
              </a:ext>
            </a:extLst>
          </p:cNvPr>
          <p:cNvCxnSpPr>
            <a:cxnSpLocks/>
            <a:stCxn id="9" idx="0"/>
          </p:cNvCxnSpPr>
          <p:nvPr/>
        </p:nvCxnSpPr>
        <p:spPr>
          <a:xfrm flipV="1">
            <a:off x="5486920" y="4343400"/>
            <a:ext cx="0" cy="69729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011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Microcontrollers often adopt star networks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73</a:t>
            </a:fld>
            <a:endParaRPr lang="en-US"/>
          </a:p>
        </p:txBody>
      </p:sp>
      <p:cxnSp>
        <p:nvCxnSpPr>
          <p:cNvPr id="10" name="Straight Connector 9">
            <a:extLst>
              <a:ext uri="{FF2B5EF4-FFF2-40B4-BE49-F238E27FC236}">
                <a16:creationId xmlns:a16="http://schemas.microsoft.com/office/drawing/2014/main" id="{7410A633-A418-43D9-9CED-A72EB977A4F3}"/>
              </a:ext>
            </a:extLst>
          </p:cNvPr>
          <p:cNvCxnSpPr>
            <a:cxnSpLocks/>
          </p:cNvCxnSpPr>
          <p:nvPr/>
        </p:nvCxnSpPr>
        <p:spPr>
          <a:xfrm flipH="1">
            <a:off x="3423963" y="4943666"/>
            <a:ext cx="1432587" cy="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C74133-C3CA-4244-B701-E8821764F2B8}"/>
              </a:ext>
            </a:extLst>
          </p:cNvPr>
          <p:cNvCxnSpPr>
            <a:cxnSpLocks/>
          </p:cNvCxnSpPr>
          <p:nvPr/>
        </p:nvCxnSpPr>
        <p:spPr>
          <a:xfrm flipH="1">
            <a:off x="5770951" y="4943493"/>
            <a:ext cx="1477678" cy="17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908867-1957-477E-890E-B12D5C76BC44}"/>
              </a:ext>
            </a:extLst>
          </p:cNvPr>
          <p:cNvCxnSpPr>
            <a:cxnSpLocks/>
          </p:cNvCxnSpPr>
          <p:nvPr/>
        </p:nvCxnSpPr>
        <p:spPr>
          <a:xfrm flipV="1">
            <a:off x="5313750" y="3789171"/>
            <a:ext cx="0" cy="69729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 name="Picture 4" descr="Tamagotchi Micro:Bit Project">
            <a:extLst>
              <a:ext uri="{FF2B5EF4-FFF2-40B4-BE49-F238E27FC236}">
                <a16:creationId xmlns:a16="http://schemas.microsoft.com/office/drawing/2014/main" id="{A8215512-554A-44A8-AD90-E0F79834159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80624" y="4443298"/>
            <a:ext cx="1515376" cy="12354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0mm GL20528 Light Sensitive Photoresistor LDR - Prayog India">
            <a:extLst>
              <a:ext uri="{FF2B5EF4-FFF2-40B4-BE49-F238E27FC236}">
                <a16:creationId xmlns:a16="http://schemas.microsoft.com/office/drawing/2014/main" id="{2178E8C6-415B-44A6-A764-24C45206B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96" y="4068143"/>
            <a:ext cx="1515376" cy="1610582"/>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Computer">
            <a:extLst>
              <a:ext uri="{FF2B5EF4-FFF2-40B4-BE49-F238E27FC236}">
                <a16:creationId xmlns:a16="http://schemas.microsoft.com/office/drawing/2014/main" id="{6DE4B2CC-5BE4-4B0B-AD1A-5B35E0B1F1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9100" y="2368312"/>
            <a:ext cx="1716900" cy="1716900"/>
          </a:xfrm>
          <a:prstGeom prst="rect">
            <a:avLst/>
          </a:prstGeom>
        </p:spPr>
      </p:pic>
      <p:cxnSp>
        <p:nvCxnSpPr>
          <p:cNvPr id="19" name="Straight Connector 18">
            <a:extLst>
              <a:ext uri="{FF2B5EF4-FFF2-40B4-BE49-F238E27FC236}">
                <a16:creationId xmlns:a16="http://schemas.microsoft.com/office/drawing/2014/main" id="{271A6E94-1088-4E07-945F-E34C52FE8507}"/>
              </a:ext>
            </a:extLst>
          </p:cNvPr>
          <p:cNvCxnSpPr>
            <a:cxnSpLocks/>
          </p:cNvCxnSpPr>
          <p:nvPr/>
        </p:nvCxnSpPr>
        <p:spPr>
          <a:xfrm>
            <a:off x="7248629" y="2626609"/>
            <a:ext cx="0" cy="256313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9EAA82-7B8A-4A64-89D8-7E22A437CE85}"/>
              </a:ext>
            </a:extLst>
          </p:cNvPr>
          <p:cNvCxnSpPr>
            <a:cxnSpLocks/>
          </p:cNvCxnSpPr>
          <p:nvPr/>
        </p:nvCxnSpPr>
        <p:spPr>
          <a:xfrm flipH="1">
            <a:off x="7248629" y="4414069"/>
            <a:ext cx="1477678" cy="17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BFB712-73FF-44C6-8454-A2D6C5A39D96}"/>
              </a:ext>
            </a:extLst>
          </p:cNvPr>
          <p:cNvCxnSpPr>
            <a:cxnSpLocks/>
          </p:cNvCxnSpPr>
          <p:nvPr/>
        </p:nvCxnSpPr>
        <p:spPr>
          <a:xfrm flipH="1">
            <a:off x="7248629" y="3091299"/>
            <a:ext cx="1477678" cy="17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052" name="Picture 4" descr="Maxim Integrated MAX14002AAP+, 1 Power Switch IC 20-Pin, SSOP | RS  Components">
            <a:extLst>
              <a:ext uri="{FF2B5EF4-FFF2-40B4-BE49-F238E27FC236}">
                <a16:creationId xmlns:a16="http://schemas.microsoft.com/office/drawing/2014/main" id="{EAEE037C-AAF2-43CC-8CED-E0E536576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7162" y="3896813"/>
            <a:ext cx="1466170" cy="8234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axim Integrated MAX14002AAP+, 1 Power Switch IC 20-Pin, SSOP | RS  Components">
            <a:extLst>
              <a:ext uri="{FF2B5EF4-FFF2-40B4-BE49-F238E27FC236}">
                <a16:creationId xmlns:a16="http://schemas.microsoft.com/office/drawing/2014/main" id="{F79A6BB0-E183-4322-B398-01E5B46C4B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878" y="2626609"/>
            <a:ext cx="1466170" cy="82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988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3733-8B31-4197-B52E-C916EE69EE8B}"/>
              </a:ext>
            </a:extLst>
          </p:cNvPr>
          <p:cNvSpPr>
            <a:spLocks noGrp="1"/>
          </p:cNvSpPr>
          <p:nvPr>
            <p:ph type="title"/>
          </p:nvPr>
        </p:nvSpPr>
        <p:spPr/>
        <p:txBody>
          <a:bodyPr>
            <a:normAutofit/>
          </a:bodyPr>
          <a:lstStyle/>
          <a:p>
            <a:r>
              <a:rPr lang="en-US" sz="4000" dirty="0">
                <a:latin typeface="+mn-lt"/>
              </a:rPr>
              <a:t>Universal Asynchronous Receiver Transmitter</a:t>
            </a:r>
          </a:p>
        </p:txBody>
      </p:sp>
      <p:sp>
        <p:nvSpPr>
          <p:cNvPr id="3" name="Content Placeholder 2">
            <a:extLst>
              <a:ext uri="{FF2B5EF4-FFF2-40B4-BE49-F238E27FC236}">
                <a16:creationId xmlns:a16="http://schemas.microsoft.com/office/drawing/2014/main" id="{A2D90327-406D-4451-A8AA-C684687230C9}"/>
              </a:ext>
            </a:extLst>
          </p:cNvPr>
          <p:cNvSpPr>
            <a:spLocks noGrp="1"/>
          </p:cNvSpPr>
          <p:nvPr>
            <p:ph idx="1"/>
          </p:nvPr>
        </p:nvSpPr>
        <p:spPr>
          <a:xfrm>
            <a:off x="976745" y="1894898"/>
            <a:ext cx="10515600" cy="4007138"/>
          </a:xfrm>
        </p:spPr>
        <p:txBody>
          <a:bodyPr>
            <a:normAutofit/>
          </a:bodyPr>
          <a:lstStyle/>
          <a:p>
            <a:r>
              <a:rPr lang="en-US" dirty="0">
                <a:latin typeface="+mj-lt"/>
              </a:rPr>
              <a:t>Serial communication between two devices</a:t>
            </a:r>
          </a:p>
          <a:p>
            <a:r>
              <a:rPr lang="en-US" dirty="0">
                <a:latin typeface="+mj-lt"/>
              </a:rPr>
              <a:t>Two wires: transmit and receive</a:t>
            </a:r>
          </a:p>
          <a:p>
            <a:r>
              <a:rPr lang="en-US" dirty="0">
                <a:latin typeface="+mj-lt"/>
              </a:rPr>
              <a:t>Simple to implement and very common on microcontrollers</a:t>
            </a:r>
            <a:endParaRPr lang="en-US" dirty="0"/>
          </a:p>
          <a:p>
            <a:r>
              <a:rPr lang="en-US" dirty="0"/>
              <a:t>Tradeoff choices: Serial, Low speed, Asynchronous, Point-to-Point</a:t>
            </a:r>
          </a:p>
          <a:p>
            <a:r>
              <a:rPr lang="en-US" dirty="0">
                <a:latin typeface="+mj-lt"/>
              </a:rPr>
              <a:t>Most frequently used to send text data between devices</a:t>
            </a:r>
          </a:p>
          <a:p>
            <a:pPr lvl="1"/>
            <a:r>
              <a:rPr lang="en-US" dirty="0"/>
              <a:t>Microcontroller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a:t>
            </a:r>
            <a:r>
              <a:rPr lang="en-US" b="1" dirty="0"/>
              <a:t> </a:t>
            </a:r>
            <a:r>
              <a:rPr lang="en-US" dirty="0"/>
              <a:t>output</a:t>
            </a:r>
          </a:p>
          <a:p>
            <a:pPr lvl="1"/>
            <a:r>
              <a:rPr lang="en-US" dirty="0"/>
              <a:t>Radio AT commands to/from microcontroller</a:t>
            </a:r>
          </a:p>
        </p:txBody>
      </p:sp>
      <p:sp>
        <p:nvSpPr>
          <p:cNvPr id="4" name="Slide Number Placeholder 3">
            <a:extLst>
              <a:ext uri="{FF2B5EF4-FFF2-40B4-BE49-F238E27FC236}">
                <a16:creationId xmlns:a16="http://schemas.microsoft.com/office/drawing/2014/main" id="{97C07136-26B0-4A16-8C91-243C40141561}"/>
              </a:ext>
            </a:extLst>
          </p:cNvPr>
          <p:cNvSpPr>
            <a:spLocks noGrp="1"/>
          </p:cNvSpPr>
          <p:nvPr>
            <p:ph type="sldNum" sz="quarter" idx="12"/>
          </p:nvPr>
        </p:nvSpPr>
        <p:spPr/>
        <p:txBody>
          <a:bodyPr/>
          <a:lstStyle/>
          <a:p>
            <a:fld id="{0778C724-3839-4D76-A707-B4C23905D055}" type="slidenum">
              <a:rPr lang="en-US" smtClean="0"/>
              <a:t>74</a:t>
            </a:fld>
            <a:endParaRPr lang="en-US"/>
          </a:p>
        </p:txBody>
      </p:sp>
    </p:spTree>
    <p:extLst>
      <p:ext uri="{BB962C8B-B14F-4D97-AF65-F5344CB8AC3E}">
        <p14:creationId xmlns:p14="http://schemas.microsoft.com/office/powerpoint/2010/main" val="2236966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58F4-A982-42C9-8812-7F55ED50D6AF}"/>
              </a:ext>
            </a:extLst>
          </p:cNvPr>
          <p:cNvSpPr>
            <a:spLocks noGrp="1"/>
          </p:cNvSpPr>
          <p:nvPr>
            <p:ph type="title"/>
          </p:nvPr>
        </p:nvSpPr>
        <p:spPr/>
        <p:txBody>
          <a:bodyPr>
            <a:normAutofit/>
          </a:bodyPr>
          <a:lstStyle/>
          <a:p>
            <a:r>
              <a:rPr lang="en-US" sz="4000" dirty="0">
                <a:latin typeface="+mn-lt"/>
              </a:rPr>
              <a:t>Data frame for UART protocol</a:t>
            </a:r>
          </a:p>
        </p:txBody>
      </p:sp>
      <p:sp>
        <p:nvSpPr>
          <p:cNvPr id="3" name="Content Placeholder 2">
            <a:extLst>
              <a:ext uri="{FF2B5EF4-FFF2-40B4-BE49-F238E27FC236}">
                <a16:creationId xmlns:a16="http://schemas.microsoft.com/office/drawing/2014/main" id="{6D472D2A-D23C-476F-8C51-BDD2482C3FB3}"/>
              </a:ext>
            </a:extLst>
          </p:cNvPr>
          <p:cNvSpPr>
            <a:spLocks noGrp="1"/>
          </p:cNvSpPr>
          <p:nvPr>
            <p:ph idx="1"/>
          </p:nvPr>
        </p:nvSpPr>
        <p:spPr>
          <a:xfrm>
            <a:off x="940104" y="4040652"/>
            <a:ext cx="10972800" cy="2263515"/>
          </a:xfrm>
        </p:spPr>
        <p:txBody>
          <a:bodyPr/>
          <a:lstStyle/>
          <a:p>
            <a:r>
              <a:rPr lang="en-US" dirty="0">
                <a:latin typeface="+mj-lt"/>
              </a:rPr>
              <a:t>Signal is high by default</a:t>
            </a:r>
          </a:p>
          <a:p>
            <a:r>
              <a:rPr lang="en-US" dirty="0">
                <a:latin typeface="+mj-lt"/>
              </a:rPr>
              <a:t>Goes low to trigger Start</a:t>
            </a:r>
          </a:p>
          <a:p>
            <a:r>
              <a:rPr lang="en-US" dirty="0">
                <a:latin typeface="+mj-lt"/>
              </a:rPr>
              <a:t>Send each data bit (high=1, low=0), plus optionally parity bit</a:t>
            </a:r>
          </a:p>
          <a:p>
            <a:r>
              <a:rPr lang="en-US" dirty="0">
                <a:latin typeface="+mj-lt"/>
              </a:rPr>
              <a:t>Goes high to trigger Stop</a:t>
            </a:r>
          </a:p>
          <a:p>
            <a:endParaRPr lang="en-US" dirty="0"/>
          </a:p>
          <a:p>
            <a:endParaRPr lang="en-US" dirty="0"/>
          </a:p>
        </p:txBody>
      </p:sp>
      <p:sp>
        <p:nvSpPr>
          <p:cNvPr id="4" name="Slide Number Placeholder 3">
            <a:extLst>
              <a:ext uri="{FF2B5EF4-FFF2-40B4-BE49-F238E27FC236}">
                <a16:creationId xmlns:a16="http://schemas.microsoft.com/office/drawing/2014/main" id="{955EEBDD-0BBC-4F17-AEBB-3EB41D9BFA62}"/>
              </a:ext>
            </a:extLst>
          </p:cNvPr>
          <p:cNvSpPr>
            <a:spLocks noGrp="1"/>
          </p:cNvSpPr>
          <p:nvPr>
            <p:ph type="sldNum" sz="quarter" idx="12"/>
          </p:nvPr>
        </p:nvSpPr>
        <p:spPr/>
        <p:txBody>
          <a:bodyPr/>
          <a:lstStyle/>
          <a:p>
            <a:fld id="{0778C724-3839-4D76-A707-B4C23905D055}" type="slidenum">
              <a:rPr lang="en-US" smtClean="0"/>
              <a:t>75</a:t>
            </a:fld>
            <a:endParaRPr lang="en-US"/>
          </a:p>
        </p:txBody>
      </p:sp>
      <p:pic>
        <p:nvPicPr>
          <p:cNvPr id="6" name="Picture 5">
            <a:extLst>
              <a:ext uri="{FF2B5EF4-FFF2-40B4-BE49-F238E27FC236}">
                <a16:creationId xmlns:a16="http://schemas.microsoft.com/office/drawing/2014/main" id="{F23FAE8D-DCA8-4827-B508-57814AF22DD7}"/>
              </a:ext>
            </a:extLst>
          </p:cNvPr>
          <p:cNvPicPr>
            <a:picLocks noChangeAspect="1"/>
          </p:cNvPicPr>
          <p:nvPr/>
        </p:nvPicPr>
        <p:blipFill>
          <a:blip r:embed="rId2"/>
          <a:stretch>
            <a:fillRect/>
          </a:stretch>
        </p:blipFill>
        <p:spPr>
          <a:xfrm>
            <a:off x="1377525" y="1610904"/>
            <a:ext cx="9432940" cy="2377565"/>
          </a:xfrm>
          <a:prstGeom prst="rect">
            <a:avLst/>
          </a:prstGeom>
        </p:spPr>
      </p:pic>
    </p:spTree>
    <p:extLst>
      <p:ext uri="{BB962C8B-B14F-4D97-AF65-F5344CB8AC3E}">
        <p14:creationId xmlns:p14="http://schemas.microsoft.com/office/powerpoint/2010/main" val="2189658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EA160E-7245-47D9-8FB7-F30AC289ADF5}"/>
              </a:ext>
            </a:extLst>
          </p:cNvPr>
          <p:cNvSpPr>
            <a:spLocks noGrp="1"/>
          </p:cNvSpPr>
          <p:nvPr>
            <p:ph type="title"/>
          </p:nvPr>
        </p:nvSpPr>
        <p:spPr/>
        <p:txBody>
          <a:bodyPr>
            <a:normAutofit/>
          </a:bodyPr>
          <a:lstStyle/>
          <a:p>
            <a:r>
              <a:rPr lang="en-US" sz="4000" dirty="0">
                <a:latin typeface="+mn-lt"/>
              </a:rPr>
              <a:t>UART example, transmitting 0x32 and 0x3C</a:t>
            </a:r>
          </a:p>
        </p:txBody>
      </p:sp>
      <p:sp>
        <p:nvSpPr>
          <p:cNvPr id="4" name="Slide Number Placeholder 3">
            <a:extLst>
              <a:ext uri="{FF2B5EF4-FFF2-40B4-BE49-F238E27FC236}">
                <a16:creationId xmlns:a16="http://schemas.microsoft.com/office/drawing/2014/main" id="{891AE4D6-60C5-417B-A083-F4EDB19C0676}"/>
              </a:ext>
            </a:extLst>
          </p:cNvPr>
          <p:cNvSpPr>
            <a:spLocks noGrp="1"/>
          </p:cNvSpPr>
          <p:nvPr>
            <p:ph type="sldNum" sz="quarter" idx="12"/>
          </p:nvPr>
        </p:nvSpPr>
        <p:spPr/>
        <p:txBody>
          <a:bodyPr/>
          <a:lstStyle/>
          <a:p>
            <a:fld id="{0778C724-3839-4D76-A707-B4C23905D055}" type="slidenum">
              <a:rPr lang="en-US" smtClean="0"/>
              <a:t>76</a:t>
            </a:fld>
            <a:endParaRPr lang="en-US"/>
          </a:p>
        </p:txBody>
      </p:sp>
      <p:pic>
        <p:nvPicPr>
          <p:cNvPr id="6" name="Picture 5">
            <a:extLst>
              <a:ext uri="{FF2B5EF4-FFF2-40B4-BE49-F238E27FC236}">
                <a16:creationId xmlns:a16="http://schemas.microsoft.com/office/drawing/2014/main" id="{349122BF-56E3-40EF-9CB5-2DD9B81D4FB1}"/>
              </a:ext>
            </a:extLst>
          </p:cNvPr>
          <p:cNvPicPr>
            <a:picLocks noChangeAspect="1"/>
          </p:cNvPicPr>
          <p:nvPr/>
        </p:nvPicPr>
        <p:blipFill>
          <a:blip r:embed="rId2"/>
          <a:stretch>
            <a:fillRect/>
          </a:stretch>
        </p:blipFill>
        <p:spPr>
          <a:xfrm>
            <a:off x="2387455" y="1617752"/>
            <a:ext cx="7417090" cy="4385104"/>
          </a:xfrm>
          <a:prstGeom prst="rect">
            <a:avLst/>
          </a:prstGeom>
        </p:spPr>
      </p:pic>
    </p:spTree>
    <p:extLst>
      <p:ext uri="{BB962C8B-B14F-4D97-AF65-F5344CB8AC3E}">
        <p14:creationId xmlns:p14="http://schemas.microsoft.com/office/powerpoint/2010/main" val="1532200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19AB-4D71-4448-AA66-B8A52698E779}"/>
              </a:ext>
            </a:extLst>
          </p:cNvPr>
          <p:cNvSpPr>
            <a:spLocks noGrp="1"/>
          </p:cNvSpPr>
          <p:nvPr>
            <p:ph type="title"/>
          </p:nvPr>
        </p:nvSpPr>
        <p:spPr>
          <a:xfrm>
            <a:off x="981972" y="365125"/>
            <a:ext cx="10515600" cy="1325563"/>
          </a:xfrm>
        </p:spPr>
        <p:txBody>
          <a:bodyPr>
            <a:normAutofit/>
          </a:bodyPr>
          <a:lstStyle/>
          <a:p>
            <a:r>
              <a:rPr lang="en-US" sz="4000" dirty="0">
                <a:latin typeface="+mn-lt"/>
              </a:rPr>
              <a:t>Baud rate for UART communication</a:t>
            </a:r>
          </a:p>
        </p:txBody>
      </p:sp>
      <p:sp>
        <p:nvSpPr>
          <p:cNvPr id="3" name="Content Placeholder 2">
            <a:extLst>
              <a:ext uri="{FF2B5EF4-FFF2-40B4-BE49-F238E27FC236}">
                <a16:creationId xmlns:a16="http://schemas.microsoft.com/office/drawing/2014/main" id="{164B6961-1553-4D13-B05E-ECD8CECB398A}"/>
              </a:ext>
            </a:extLst>
          </p:cNvPr>
          <p:cNvSpPr>
            <a:spLocks noGrp="1"/>
          </p:cNvSpPr>
          <p:nvPr>
            <p:ph idx="1"/>
          </p:nvPr>
        </p:nvSpPr>
        <p:spPr>
          <a:xfrm>
            <a:off x="1048710" y="1582739"/>
            <a:ext cx="5065382" cy="4815608"/>
          </a:xfrm>
        </p:spPr>
        <p:txBody>
          <a:bodyPr>
            <a:normAutofit/>
          </a:bodyPr>
          <a:lstStyle/>
          <a:p>
            <a:r>
              <a:rPr lang="en-US" dirty="0">
                <a:latin typeface="+mj-lt"/>
              </a:rPr>
              <a:t>Baud rate is a measure of “symbols per second”</a:t>
            </a:r>
          </a:p>
          <a:p>
            <a:pPr lvl="1"/>
            <a:r>
              <a:rPr lang="en-US" dirty="0">
                <a:latin typeface="+mj-lt"/>
              </a:rPr>
              <a:t>Typically 1 bit per symbol, but not always</a:t>
            </a:r>
          </a:p>
          <a:p>
            <a:pPr lvl="1"/>
            <a:r>
              <a:rPr lang="en-US" dirty="0">
                <a:latin typeface="+mj-lt"/>
              </a:rPr>
              <a:t>UART is 1 bit per symbol,</a:t>
            </a:r>
            <a:br>
              <a:rPr lang="en-US" dirty="0">
                <a:latin typeface="+mj-lt"/>
              </a:rPr>
            </a:br>
            <a:r>
              <a:rPr lang="en-US" dirty="0">
                <a:latin typeface="+mj-lt"/>
              </a:rPr>
              <a:t>but 8 </a:t>
            </a:r>
            <a:r>
              <a:rPr lang="en-US" i="1" dirty="0">
                <a:latin typeface="+mj-lt"/>
              </a:rPr>
              <a:t>data bits </a:t>
            </a:r>
            <a:r>
              <a:rPr lang="en-US" dirty="0">
                <a:latin typeface="+mj-lt"/>
              </a:rPr>
              <a:t>per 10/11 symbols</a:t>
            </a:r>
            <a:endParaRPr lang="en-US" sz="2000" dirty="0">
              <a:latin typeface="+mj-lt"/>
            </a:endParaRPr>
          </a:p>
          <a:p>
            <a:r>
              <a:rPr lang="en-US" dirty="0">
                <a:latin typeface="+mj-lt"/>
              </a:rPr>
              <a:t>Any baud rate is possible</a:t>
            </a:r>
          </a:p>
          <a:p>
            <a:pPr lvl="1"/>
            <a:r>
              <a:rPr lang="en-US" dirty="0">
                <a:latin typeface="+mj-lt"/>
              </a:rPr>
              <a:t>But there are a handful of normal configurations</a:t>
            </a:r>
          </a:p>
          <a:p>
            <a:pPr lvl="1"/>
            <a:r>
              <a:rPr lang="en-US" dirty="0">
                <a:latin typeface="+mj-lt"/>
              </a:rPr>
              <a:t>115200 and 9600 are common</a:t>
            </a:r>
          </a:p>
          <a:p>
            <a:endParaRPr lang="en-US" sz="2400" dirty="0"/>
          </a:p>
          <a:p>
            <a:endParaRPr lang="en-US" sz="2400" dirty="0"/>
          </a:p>
        </p:txBody>
      </p:sp>
      <p:sp>
        <p:nvSpPr>
          <p:cNvPr id="4" name="Slide Number Placeholder 3">
            <a:extLst>
              <a:ext uri="{FF2B5EF4-FFF2-40B4-BE49-F238E27FC236}">
                <a16:creationId xmlns:a16="http://schemas.microsoft.com/office/drawing/2014/main" id="{8E2D57A6-02C7-49EE-B327-2FFB05ADE72C}"/>
              </a:ext>
            </a:extLst>
          </p:cNvPr>
          <p:cNvSpPr>
            <a:spLocks noGrp="1"/>
          </p:cNvSpPr>
          <p:nvPr>
            <p:ph type="sldNum" sz="quarter" idx="12"/>
          </p:nvPr>
        </p:nvSpPr>
        <p:spPr/>
        <p:txBody>
          <a:bodyPr/>
          <a:lstStyle/>
          <a:p>
            <a:fld id="{0778C724-3839-4D76-A707-B4C23905D055}" type="slidenum">
              <a:rPr lang="en-US" smtClean="0"/>
              <a:t>77</a:t>
            </a:fld>
            <a:endParaRPr lang="en-US"/>
          </a:p>
        </p:txBody>
      </p:sp>
      <p:pic>
        <p:nvPicPr>
          <p:cNvPr id="6" name="Picture 5">
            <a:extLst>
              <a:ext uri="{FF2B5EF4-FFF2-40B4-BE49-F238E27FC236}">
                <a16:creationId xmlns:a16="http://schemas.microsoft.com/office/drawing/2014/main" id="{B6185D80-91A2-4F4A-B4E3-575BCA423AA5}"/>
              </a:ext>
            </a:extLst>
          </p:cNvPr>
          <p:cNvPicPr>
            <a:picLocks noChangeAspect="1"/>
          </p:cNvPicPr>
          <p:nvPr/>
        </p:nvPicPr>
        <p:blipFill>
          <a:blip r:embed="rId2"/>
          <a:stretch>
            <a:fillRect/>
          </a:stretch>
        </p:blipFill>
        <p:spPr>
          <a:xfrm>
            <a:off x="6432189" y="1801092"/>
            <a:ext cx="5065383" cy="3550990"/>
          </a:xfrm>
          <a:prstGeom prst="rect">
            <a:avLst/>
          </a:prstGeom>
        </p:spPr>
      </p:pic>
    </p:spTree>
    <p:extLst>
      <p:ext uri="{BB962C8B-B14F-4D97-AF65-F5344CB8AC3E}">
        <p14:creationId xmlns:p14="http://schemas.microsoft.com/office/powerpoint/2010/main" val="475244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19AB-4D71-4448-AA66-B8A52698E779}"/>
              </a:ext>
            </a:extLst>
          </p:cNvPr>
          <p:cNvSpPr>
            <a:spLocks noGrp="1"/>
          </p:cNvSpPr>
          <p:nvPr>
            <p:ph type="title"/>
          </p:nvPr>
        </p:nvSpPr>
        <p:spPr/>
        <p:txBody>
          <a:bodyPr>
            <a:normAutofit/>
          </a:bodyPr>
          <a:lstStyle/>
          <a:p>
            <a:r>
              <a:rPr lang="en-US" sz="4000" dirty="0">
                <a:latin typeface="+mn-lt"/>
              </a:rPr>
              <a:t>UART sampling rate</a:t>
            </a:r>
          </a:p>
        </p:txBody>
      </p:sp>
      <p:sp>
        <p:nvSpPr>
          <p:cNvPr id="3" name="Content Placeholder 2">
            <a:extLst>
              <a:ext uri="{FF2B5EF4-FFF2-40B4-BE49-F238E27FC236}">
                <a16:creationId xmlns:a16="http://schemas.microsoft.com/office/drawing/2014/main" id="{164B6961-1553-4D13-B05E-ECD8CECB398A}"/>
              </a:ext>
            </a:extLst>
          </p:cNvPr>
          <p:cNvSpPr>
            <a:spLocks noGrp="1"/>
          </p:cNvSpPr>
          <p:nvPr>
            <p:ph idx="1"/>
          </p:nvPr>
        </p:nvSpPr>
        <p:spPr>
          <a:xfrm>
            <a:off x="838200" y="1507367"/>
            <a:ext cx="10515600" cy="4351338"/>
          </a:xfrm>
        </p:spPr>
        <p:txBody>
          <a:bodyPr/>
          <a:lstStyle/>
          <a:p>
            <a:r>
              <a:rPr lang="en-US" dirty="0"/>
              <a:t>How do we make asynchronous communication work?</a:t>
            </a:r>
          </a:p>
          <a:p>
            <a:pPr lvl="1"/>
            <a:r>
              <a:rPr lang="en-US" dirty="0"/>
              <a:t>Both sides must agree on the baud rate</a:t>
            </a:r>
          </a:p>
          <a:p>
            <a:pPr lvl="1"/>
            <a:r>
              <a:rPr lang="en-US" dirty="0"/>
              <a:t>Listen for start bit</a:t>
            </a:r>
          </a:p>
          <a:p>
            <a:pPr lvl="1"/>
            <a:r>
              <a:rPr lang="en-US" dirty="0"/>
              <a:t>Conceptually:</a:t>
            </a:r>
          </a:p>
          <a:p>
            <a:pPr lvl="2"/>
            <a:r>
              <a:rPr lang="en-US" dirty="0"/>
              <a:t>Only need to sample 9-10 more times at baud rate spacing</a:t>
            </a:r>
          </a:p>
          <a:p>
            <a:pPr lvl="2"/>
            <a:r>
              <a:rPr lang="en-US" dirty="0"/>
              <a:t>Short enough that clocks should diverge too much</a:t>
            </a:r>
            <a:br>
              <a:rPr lang="en-US" dirty="0"/>
            </a:br>
            <a:endParaRPr lang="en-US" dirty="0"/>
          </a:p>
          <a:p>
            <a:pPr lvl="1"/>
            <a:r>
              <a:rPr lang="en-US" dirty="0"/>
              <a:t>Realistically:</a:t>
            </a:r>
          </a:p>
          <a:p>
            <a:pPr lvl="2"/>
            <a:r>
              <a:rPr lang="en-US" dirty="0"/>
              <a:t>Sample 8 or 16 times per bit</a:t>
            </a:r>
          </a:p>
          <a:p>
            <a:pPr lvl="2"/>
            <a:r>
              <a:rPr lang="en-US" dirty="0"/>
              <a:t>Determine boundaries between bits</a:t>
            </a:r>
          </a:p>
          <a:p>
            <a:pPr lvl="2"/>
            <a:r>
              <a:rPr lang="en-US" dirty="0"/>
              <a:t>Select most common value</a:t>
            </a:r>
            <a:br>
              <a:rPr lang="en-US" dirty="0"/>
            </a:br>
            <a:r>
              <a:rPr lang="en-US" dirty="0"/>
              <a:t>between boundaries</a:t>
            </a:r>
          </a:p>
          <a:p>
            <a:pPr lvl="1"/>
            <a:endParaRPr lang="en-US" dirty="0"/>
          </a:p>
        </p:txBody>
      </p:sp>
      <p:sp>
        <p:nvSpPr>
          <p:cNvPr id="4" name="Slide Number Placeholder 3">
            <a:extLst>
              <a:ext uri="{FF2B5EF4-FFF2-40B4-BE49-F238E27FC236}">
                <a16:creationId xmlns:a16="http://schemas.microsoft.com/office/drawing/2014/main" id="{8E2D57A6-02C7-49EE-B327-2FFB05ADE72C}"/>
              </a:ext>
            </a:extLst>
          </p:cNvPr>
          <p:cNvSpPr>
            <a:spLocks noGrp="1"/>
          </p:cNvSpPr>
          <p:nvPr>
            <p:ph type="sldNum" sz="quarter" idx="12"/>
          </p:nvPr>
        </p:nvSpPr>
        <p:spPr/>
        <p:txBody>
          <a:bodyPr/>
          <a:lstStyle/>
          <a:p>
            <a:fld id="{0778C724-3839-4D76-A707-B4C23905D055}" type="slidenum">
              <a:rPr lang="en-US" smtClean="0"/>
              <a:t>78</a:t>
            </a:fld>
            <a:endParaRPr lang="en-US"/>
          </a:p>
        </p:txBody>
      </p:sp>
      <p:pic>
        <p:nvPicPr>
          <p:cNvPr id="3074" name="Picture 2" descr="enter image description here">
            <a:extLst>
              <a:ext uri="{FF2B5EF4-FFF2-40B4-BE49-F238E27FC236}">
                <a16:creationId xmlns:a16="http://schemas.microsoft.com/office/drawing/2014/main" id="{3E3D18DA-7154-4737-903B-2E7170DBD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3867186"/>
            <a:ext cx="4780349" cy="230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78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91EB-225C-4171-BD94-F928F45903F7}"/>
              </a:ext>
            </a:extLst>
          </p:cNvPr>
          <p:cNvSpPr>
            <a:spLocks noGrp="1"/>
          </p:cNvSpPr>
          <p:nvPr>
            <p:ph type="title"/>
          </p:nvPr>
        </p:nvSpPr>
        <p:spPr/>
        <p:txBody>
          <a:bodyPr>
            <a:normAutofit/>
          </a:bodyPr>
          <a:lstStyle/>
          <a:p>
            <a:r>
              <a:rPr lang="en-US" sz="4000" dirty="0">
                <a:latin typeface="+mn-lt"/>
              </a:rPr>
              <a:t>UART: chip-to-chip communication</a:t>
            </a:r>
          </a:p>
        </p:txBody>
      </p:sp>
      <p:sp>
        <p:nvSpPr>
          <p:cNvPr id="3" name="Content Placeholder 2">
            <a:extLst>
              <a:ext uri="{FF2B5EF4-FFF2-40B4-BE49-F238E27FC236}">
                <a16:creationId xmlns:a16="http://schemas.microsoft.com/office/drawing/2014/main" id="{9D2CFED5-FEDD-42A5-AF5D-7A1CD8491868}"/>
              </a:ext>
            </a:extLst>
          </p:cNvPr>
          <p:cNvSpPr>
            <a:spLocks noGrp="1"/>
          </p:cNvSpPr>
          <p:nvPr>
            <p:ph idx="1"/>
          </p:nvPr>
        </p:nvSpPr>
        <p:spPr>
          <a:xfrm>
            <a:off x="838200" y="1690688"/>
            <a:ext cx="10515600" cy="4351338"/>
          </a:xfrm>
        </p:spPr>
        <p:txBody>
          <a:bodyPr/>
          <a:lstStyle/>
          <a:p>
            <a:r>
              <a:rPr lang="en-US" dirty="0">
                <a:latin typeface="+mj-lt"/>
              </a:rPr>
              <a:t>Usually implemented as a two-wire interface</a:t>
            </a:r>
          </a:p>
          <a:p>
            <a:pPr lvl="1"/>
            <a:r>
              <a:rPr lang="en-US" dirty="0">
                <a:latin typeface="+mj-lt"/>
              </a:rPr>
              <a:t>TXD: Transmits data</a:t>
            </a:r>
          </a:p>
          <a:p>
            <a:pPr lvl="1"/>
            <a:r>
              <a:rPr lang="en-US" dirty="0">
                <a:latin typeface="+mj-lt"/>
              </a:rPr>
              <a:t>RXD: Receives data</a:t>
            </a:r>
          </a:p>
          <a:p>
            <a:pPr lvl="1"/>
            <a:r>
              <a:rPr lang="en-US" dirty="0">
                <a:latin typeface="+mj-lt"/>
              </a:rPr>
              <a:t>Optionally two additional pins for flow control</a:t>
            </a:r>
          </a:p>
          <a:p>
            <a:pPr lvl="1"/>
            <a:endParaRPr lang="en-US" dirty="0">
              <a:latin typeface="+mj-lt"/>
            </a:endParaRPr>
          </a:p>
          <a:p>
            <a:pPr lvl="1"/>
            <a:r>
              <a:rPr lang="en-US" dirty="0">
                <a:latin typeface="+mj-lt"/>
              </a:rPr>
              <a:t>No clock signal! Asynchronous</a:t>
            </a:r>
          </a:p>
          <a:p>
            <a:pPr lvl="1"/>
            <a:endParaRPr lang="en-US" dirty="0">
              <a:latin typeface="+mj-lt"/>
            </a:endParaRPr>
          </a:p>
          <a:p>
            <a:r>
              <a:rPr lang="en-US" dirty="0">
                <a:latin typeface="+mj-lt"/>
              </a:rPr>
              <a:t>Note: TX connects to RX</a:t>
            </a:r>
            <a:br>
              <a:rPr lang="en-US" dirty="0"/>
            </a:br>
            <a:endParaRPr lang="en-US" dirty="0"/>
          </a:p>
        </p:txBody>
      </p:sp>
      <p:sp>
        <p:nvSpPr>
          <p:cNvPr id="4" name="Slide Number Placeholder 3">
            <a:extLst>
              <a:ext uri="{FF2B5EF4-FFF2-40B4-BE49-F238E27FC236}">
                <a16:creationId xmlns:a16="http://schemas.microsoft.com/office/drawing/2014/main" id="{93CF8B3D-3DBC-4AF5-A765-FFD3AB4B65A4}"/>
              </a:ext>
            </a:extLst>
          </p:cNvPr>
          <p:cNvSpPr>
            <a:spLocks noGrp="1"/>
          </p:cNvSpPr>
          <p:nvPr>
            <p:ph type="sldNum" sz="quarter" idx="12"/>
          </p:nvPr>
        </p:nvSpPr>
        <p:spPr/>
        <p:txBody>
          <a:bodyPr/>
          <a:lstStyle/>
          <a:p>
            <a:fld id="{0778C724-3839-4D76-A707-B4C23905D055}" type="slidenum">
              <a:rPr lang="en-US" smtClean="0"/>
              <a:t>79</a:t>
            </a:fld>
            <a:endParaRPr lang="en-US"/>
          </a:p>
        </p:txBody>
      </p:sp>
      <p:pic>
        <p:nvPicPr>
          <p:cNvPr id="6" name="Picture 5">
            <a:extLst>
              <a:ext uri="{FF2B5EF4-FFF2-40B4-BE49-F238E27FC236}">
                <a16:creationId xmlns:a16="http://schemas.microsoft.com/office/drawing/2014/main" id="{F5E1E420-62FA-4591-AEAA-89DFF56CFEA5}"/>
              </a:ext>
            </a:extLst>
          </p:cNvPr>
          <p:cNvPicPr>
            <a:picLocks noChangeAspect="1"/>
          </p:cNvPicPr>
          <p:nvPr/>
        </p:nvPicPr>
        <p:blipFill>
          <a:blip r:embed="rId2"/>
          <a:stretch>
            <a:fillRect/>
          </a:stretch>
        </p:blipFill>
        <p:spPr>
          <a:xfrm>
            <a:off x="6096000" y="4230247"/>
            <a:ext cx="4644737" cy="1874130"/>
          </a:xfrm>
          <a:prstGeom prst="rect">
            <a:avLst/>
          </a:prstGeom>
        </p:spPr>
      </p:pic>
    </p:spTree>
    <p:extLst>
      <p:ext uri="{BB962C8B-B14F-4D97-AF65-F5344CB8AC3E}">
        <p14:creationId xmlns:p14="http://schemas.microsoft.com/office/powerpoint/2010/main" val="63036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a:xfrm>
            <a:off x="838200" y="365125"/>
            <a:ext cx="11154508" cy="1325563"/>
          </a:xfrm>
        </p:spPr>
        <p:txBody>
          <a:bodyPr>
            <a:normAutofit/>
          </a:bodyPr>
          <a:lstStyle/>
          <a:p>
            <a:r>
              <a:rPr lang="en-US" sz="4000" dirty="0">
                <a:latin typeface="+mn-lt"/>
              </a:rPr>
              <a:t>Platform for project work</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8</a:t>
            </a:fld>
            <a:endParaRPr lang="en-US"/>
          </a:p>
        </p:txBody>
      </p:sp>
      <p:sp>
        <p:nvSpPr>
          <p:cNvPr id="3" name="Content Placeholder 2">
            <a:extLst>
              <a:ext uri="{FF2B5EF4-FFF2-40B4-BE49-F238E27FC236}">
                <a16:creationId xmlns:a16="http://schemas.microsoft.com/office/drawing/2014/main" id="{791E8A5C-5FAC-D36B-06D6-9E52F41BDDD6}"/>
              </a:ext>
            </a:extLst>
          </p:cNvPr>
          <p:cNvSpPr>
            <a:spLocks noGrp="1"/>
          </p:cNvSpPr>
          <p:nvPr>
            <p:ph idx="1"/>
          </p:nvPr>
        </p:nvSpPr>
        <p:spPr>
          <a:xfrm>
            <a:off x="838200" y="1690688"/>
            <a:ext cx="10515600" cy="4530725"/>
          </a:xfrm>
        </p:spPr>
        <p:txBody>
          <a:bodyPr>
            <a:normAutofit/>
          </a:bodyPr>
          <a:lstStyle/>
          <a:p>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AFB7F63B-830D-AF19-4C41-7B5777F7ED24}"/>
              </a:ext>
            </a:extLst>
          </p:cNvPr>
          <p:cNvPicPr>
            <a:picLocks noChangeAspect="1"/>
          </p:cNvPicPr>
          <p:nvPr/>
        </p:nvPicPr>
        <p:blipFill>
          <a:blip r:embed="rId2"/>
          <a:stretch>
            <a:fillRect/>
          </a:stretch>
        </p:blipFill>
        <p:spPr>
          <a:xfrm>
            <a:off x="2596750" y="2127715"/>
            <a:ext cx="1641573" cy="4093698"/>
          </a:xfrm>
          <a:prstGeom prst="rect">
            <a:avLst/>
          </a:prstGeom>
        </p:spPr>
      </p:pic>
      <p:pic>
        <p:nvPicPr>
          <p:cNvPr id="9" name="Picture 8">
            <a:extLst>
              <a:ext uri="{FF2B5EF4-FFF2-40B4-BE49-F238E27FC236}">
                <a16:creationId xmlns:a16="http://schemas.microsoft.com/office/drawing/2014/main" id="{26F21759-1ABC-E02C-2649-A98B7CB884EE}"/>
              </a:ext>
            </a:extLst>
          </p:cNvPr>
          <p:cNvPicPr>
            <a:picLocks noChangeAspect="1"/>
          </p:cNvPicPr>
          <p:nvPr/>
        </p:nvPicPr>
        <p:blipFill>
          <a:blip r:embed="rId3"/>
          <a:stretch>
            <a:fillRect/>
          </a:stretch>
        </p:blipFill>
        <p:spPr>
          <a:xfrm>
            <a:off x="5506882" y="2359589"/>
            <a:ext cx="4967599" cy="3724847"/>
          </a:xfrm>
          <a:prstGeom prst="rect">
            <a:avLst/>
          </a:prstGeom>
        </p:spPr>
      </p:pic>
    </p:spTree>
    <p:extLst>
      <p:ext uri="{BB962C8B-B14F-4D97-AF65-F5344CB8AC3E}">
        <p14:creationId xmlns:p14="http://schemas.microsoft.com/office/powerpoint/2010/main" val="3029516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19AB-4D71-4448-AA66-B8A52698E779}"/>
              </a:ext>
            </a:extLst>
          </p:cNvPr>
          <p:cNvSpPr>
            <a:spLocks noGrp="1"/>
          </p:cNvSpPr>
          <p:nvPr>
            <p:ph type="title"/>
          </p:nvPr>
        </p:nvSpPr>
        <p:spPr/>
        <p:txBody>
          <a:bodyPr>
            <a:normAutofit/>
          </a:bodyPr>
          <a:lstStyle/>
          <a:p>
            <a:r>
              <a:rPr lang="en-US" sz="4000" dirty="0">
                <a:latin typeface="+mn-lt"/>
              </a:rPr>
              <a:t>Detecting errors with parity</a:t>
            </a:r>
          </a:p>
        </p:txBody>
      </p:sp>
      <p:sp>
        <p:nvSpPr>
          <p:cNvPr id="3" name="Content Placeholder 2">
            <a:extLst>
              <a:ext uri="{FF2B5EF4-FFF2-40B4-BE49-F238E27FC236}">
                <a16:creationId xmlns:a16="http://schemas.microsoft.com/office/drawing/2014/main" id="{164B6961-1553-4D13-B05E-ECD8CECB398A}"/>
              </a:ext>
            </a:extLst>
          </p:cNvPr>
          <p:cNvSpPr>
            <a:spLocks noGrp="1"/>
          </p:cNvSpPr>
          <p:nvPr>
            <p:ph idx="1"/>
          </p:nvPr>
        </p:nvSpPr>
        <p:spPr/>
        <p:txBody>
          <a:bodyPr>
            <a:normAutofit lnSpcReduction="10000"/>
          </a:bodyPr>
          <a:lstStyle/>
          <a:p>
            <a:r>
              <a:rPr lang="en-US" dirty="0">
                <a:latin typeface="+mj-lt"/>
              </a:rPr>
              <a:t>Choose one configuration for all UART messages</a:t>
            </a:r>
          </a:p>
          <a:p>
            <a:pPr lvl="1"/>
            <a:r>
              <a:rPr lang="en-US" dirty="0">
                <a:latin typeface="+mj-lt"/>
              </a:rPr>
              <a:t>Even parity: total number of “1” bits in data is even</a:t>
            </a:r>
          </a:p>
          <a:p>
            <a:pPr lvl="1"/>
            <a:r>
              <a:rPr lang="en-US" dirty="0">
                <a:latin typeface="+mj-lt"/>
              </a:rPr>
              <a:t>Odd parity: total number of “1” bits in data is odd</a:t>
            </a:r>
          </a:p>
          <a:p>
            <a:endParaRPr lang="en-US" dirty="0">
              <a:latin typeface="+mj-lt"/>
            </a:endParaRPr>
          </a:p>
          <a:p>
            <a:r>
              <a:rPr lang="en-US" dirty="0">
                <a:latin typeface="+mj-lt"/>
              </a:rPr>
              <a:t>Parity bit: set to 1 or 0 to guarantee the parity configuration</a:t>
            </a:r>
          </a:p>
          <a:p>
            <a:pPr lvl="1"/>
            <a:r>
              <a:rPr lang="en-US" dirty="0">
                <a:latin typeface="+mj-lt"/>
              </a:rPr>
              <a:t>If message doesn’t match parity configuration at receiver,</a:t>
            </a:r>
            <a:br>
              <a:rPr lang="en-US" dirty="0">
                <a:latin typeface="+mj-lt"/>
              </a:rPr>
            </a:br>
            <a:r>
              <a:rPr lang="en-US" dirty="0">
                <a:latin typeface="+mj-lt"/>
              </a:rPr>
              <a:t>there was a bit error (single error detecting)</a:t>
            </a:r>
          </a:p>
          <a:p>
            <a:pPr lvl="1"/>
            <a:endParaRPr lang="en-US" dirty="0">
              <a:latin typeface="+mj-lt"/>
            </a:endParaRPr>
          </a:p>
          <a:p>
            <a:r>
              <a:rPr lang="en-US" dirty="0">
                <a:latin typeface="+mj-lt"/>
              </a:rPr>
              <a:t>Example: Data = 10101011  (five “1” bits)</a:t>
            </a:r>
          </a:p>
          <a:p>
            <a:pPr lvl="1"/>
            <a:r>
              <a:rPr lang="en-US" dirty="0">
                <a:latin typeface="+mj-lt"/>
              </a:rPr>
              <a:t>Odd parity: set parity bit to zero</a:t>
            </a:r>
          </a:p>
          <a:p>
            <a:pPr lvl="1"/>
            <a:r>
              <a:rPr lang="en-US" dirty="0">
                <a:latin typeface="+mj-lt"/>
              </a:rPr>
              <a:t>Even parity: set parity bit to one</a:t>
            </a:r>
          </a:p>
        </p:txBody>
      </p:sp>
      <p:sp>
        <p:nvSpPr>
          <p:cNvPr id="4" name="Slide Number Placeholder 3">
            <a:extLst>
              <a:ext uri="{FF2B5EF4-FFF2-40B4-BE49-F238E27FC236}">
                <a16:creationId xmlns:a16="http://schemas.microsoft.com/office/drawing/2014/main" id="{8E2D57A6-02C7-49EE-B327-2FFB05ADE72C}"/>
              </a:ext>
            </a:extLst>
          </p:cNvPr>
          <p:cNvSpPr>
            <a:spLocks noGrp="1"/>
          </p:cNvSpPr>
          <p:nvPr>
            <p:ph type="sldNum" sz="quarter" idx="12"/>
          </p:nvPr>
        </p:nvSpPr>
        <p:spPr/>
        <p:txBody>
          <a:bodyPr/>
          <a:lstStyle/>
          <a:p>
            <a:fld id="{0778C724-3839-4D76-A707-B4C23905D055}" type="slidenum">
              <a:rPr lang="en-US" smtClean="0"/>
              <a:t>80</a:t>
            </a:fld>
            <a:endParaRPr lang="en-US"/>
          </a:p>
        </p:txBody>
      </p:sp>
    </p:spTree>
    <p:extLst>
      <p:ext uri="{BB962C8B-B14F-4D97-AF65-F5344CB8AC3E}">
        <p14:creationId xmlns:p14="http://schemas.microsoft.com/office/powerpoint/2010/main" val="1787747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B55C-B66F-46AA-B8E7-031B1BFACCB7}"/>
              </a:ext>
            </a:extLst>
          </p:cNvPr>
          <p:cNvSpPr>
            <a:spLocks noGrp="1"/>
          </p:cNvSpPr>
          <p:nvPr>
            <p:ph type="title"/>
          </p:nvPr>
        </p:nvSpPr>
        <p:spPr/>
        <p:txBody>
          <a:bodyPr>
            <a:normAutofit/>
          </a:bodyPr>
          <a:lstStyle/>
          <a:p>
            <a:r>
              <a:rPr lang="en-US" sz="4000" dirty="0">
                <a:latin typeface="+mn-lt"/>
              </a:rPr>
              <a:t>What are error conditions for UART?</a:t>
            </a:r>
          </a:p>
        </p:txBody>
      </p:sp>
      <p:sp>
        <p:nvSpPr>
          <p:cNvPr id="3" name="Content Placeholder 2">
            <a:extLst>
              <a:ext uri="{FF2B5EF4-FFF2-40B4-BE49-F238E27FC236}">
                <a16:creationId xmlns:a16="http://schemas.microsoft.com/office/drawing/2014/main" id="{01367E37-CEBF-4BAA-99B4-3A9118CBC688}"/>
              </a:ext>
            </a:extLst>
          </p:cNvPr>
          <p:cNvSpPr>
            <a:spLocks noGrp="1"/>
          </p:cNvSpPr>
          <p:nvPr>
            <p:ph idx="1"/>
          </p:nvPr>
        </p:nvSpPr>
        <p:spPr/>
        <p:txBody>
          <a:bodyPr>
            <a:normAutofit fontScale="92500" lnSpcReduction="20000"/>
          </a:bodyPr>
          <a:lstStyle/>
          <a:p>
            <a:r>
              <a:rPr lang="en-US" dirty="0">
                <a:latin typeface="+mj-lt"/>
              </a:rPr>
              <a:t>Parity failure</a:t>
            </a:r>
          </a:p>
          <a:p>
            <a:pPr lvl="1"/>
            <a:r>
              <a:rPr lang="en-US" dirty="0">
                <a:latin typeface="+mj-lt"/>
              </a:rPr>
              <a:t>Bit error when receiving data</a:t>
            </a:r>
          </a:p>
          <a:p>
            <a:pPr lvl="1"/>
            <a:endParaRPr lang="en-US" dirty="0">
              <a:latin typeface="+mj-lt"/>
            </a:endParaRPr>
          </a:p>
          <a:p>
            <a:r>
              <a:rPr lang="en-US" dirty="0">
                <a:latin typeface="+mj-lt"/>
              </a:rPr>
              <a:t>Overrun</a:t>
            </a:r>
          </a:p>
          <a:p>
            <a:pPr lvl="1"/>
            <a:r>
              <a:rPr lang="en-US" dirty="0">
                <a:latin typeface="+mj-lt"/>
              </a:rPr>
              <a:t>New data arrived and overwrote buffer in peripheral before it was read</a:t>
            </a:r>
          </a:p>
          <a:p>
            <a:pPr lvl="1"/>
            <a:endParaRPr lang="en-US" dirty="0">
              <a:latin typeface="+mj-lt"/>
            </a:endParaRPr>
          </a:p>
          <a:p>
            <a:r>
              <a:rPr lang="en-US" dirty="0">
                <a:latin typeface="+mj-lt"/>
              </a:rPr>
              <a:t>Framing</a:t>
            </a:r>
          </a:p>
          <a:p>
            <a:pPr lvl="1"/>
            <a:r>
              <a:rPr lang="en-US" dirty="0">
                <a:latin typeface="+mj-lt"/>
              </a:rPr>
              <a:t>Did not see Stop Bit when expected (should be guaranteed “1”)</a:t>
            </a:r>
          </a:p>
          <a:p>
            <a:pPr lvl="1"/>
            <a:endParaRPr lang="en-US" dirty="0">
              <a:latin typeface="+mj-lt"/>
            </a:endParaRPr>
          </a:p>
          <a:p>
            <a:r>
              <a:rPr lang="en-US" dirty="0">
                <a:latin typeface="+mj-lt"/>
              </a:rPr>
              <a:t>Break condition</a:t>
            </a:r>
          </a:p>
          <a:p>
            <a:pPr lvl="1"/>
            <a:r>
              <a:rPr lang="en-US" dirty="0">
                <a:latin typeface="+mj-lt"/>
              </a:rPr>
              <a:t>Signal is low for entire message (Zero data plus Framing Error)</a:t>
            </a:r>
          </a:p>
          <a:p>
            <a:pPr lvl="1"/>
            <a:r>
              <a:rPr lang="en-US" dirty="0">
                <a:latin typeface="+mj-lt"/>
              </a:rPr>
              <a:t>Often used as a signal between devices</a:t>
            </a:r>
          </a:p>
        </p:txBody>
      </p:sp>
      <p:sp>
        <p:nvSpPr>
          <p:cNvPr id="4" name="Slide Number Placeholder 3">
            <a:extLst>
              <a:ext uri="{FF2B5EF4-FFF2-40B4-BE49-F238E27FC236}">
                <a16:creationId xmlns:a16="http://schemas.microsoft.com/office/drawing/2014/main" id="{C88C4526-A30A-4A2F-B1E5-E232DF5ADA89}"/>
              </a:ext>
            </a:extLst>
          </p:cNvPr>
          <p:cNvSpPr>
            <a:spLocks noGrp="1"/>
          </p:cNvSpPr>
          <p:nvPr>
            <p:ph type="sldNum" sz="quarter" idx="12"/>
          </p:nvPr>
        </p:nvSpPr>
        <p:spPr/>
        <p:txBody>
          <a:bodyPr/>
          <a:lstStyle/>
          <a:p>
            <a:fld id="{0778C724-3839-4D76-A707-B4C23905D055}" type="slidenum">
              <a:rPr lang="en-US" smtClean="0"/>
              <a:t>81</a:t>
            </a:fld>
            <a:endParaRPr lang="en-US"/>
          </a:p>
        </p:txBody>
      </p:sp>
    </p:spTree>
    <p:extLst>
      <p:ext uri="{BB962C8B-B14F-4D97-AF65-F5344CB8AC3E}">
        <p14:creationId xmlns:p14="http://schemas.microsoft.com/office/powerpoint/2010/main" val="1703371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3A05-ACA6-414C-92B1-E351859B1FC3}"/>
              </a:ext>
            </a:extLst>
          </p:cNvPr>
          <p:cNvSpPr>
            <a:spLocks noGrp="1"/>
          </p:cNvSpPr>
          <p:nvPr>
            <p:ph type="title"/>
          </p:nvPr>
        </p:nvSpPr>
        <p:spPr/>
        <p:txBody>
          <a:bodyPr>
            <a:normAutofit/>
          </a:bodyPr>
          <a:lstStyle/>
          <a:p>
            <a:r>
              <a:rPr lang="en-US" sz="4000" dirty="0">
                <a:latin typeface="+mn-lt"/>
              </a:rPr>
              <a:t>Flow control for </a:t>
            </a:r>
            <a:r>
              <a:rPr lang="en-US" sz="4000" dirty="0" err="1">
                <a:latin typeface="+mn-lt"/>
              </a:rPr>
              <a:t>databits</a:t>
            </a:r>
            <a:endParaRPr lang="en-US" sz="4000" dirty="0">
              <a:latin typeface="+mn-lt"/>
            </a:endParaRPr>
          </a:p>
        </p:txBody>
      </p:sp>
      <p:sp>
        <p:nvSpPr>
          <p:cNvPr id="3" name="Content Placeholder 2">
            <a:extLst>
              <a:ext uri="{FF2B5EF4-FFF2-40B4-BE49-F238E27FC236}">
                <a16:creationId xmlns:a16="http://schemas.microsoft.com/office/drawing/2014/main" id="{F959F468-E91A-4E25-A9EE-2D9A5E981729}"/>
              </a:ext>
            </a:extLst>
          </p:cNvPr>
          <p:cNvSpPr>
            <a:spLocks noGrp="1"/>
          </p:cNvSpPr>
          <p:nvPr>
            <p:ph idx="1"/>
          </p:nvPr>
        </p:nvSpPr>
        <p:spPr/>
        <p:txBody>
          <a:bodyPr>
            <a:normAutofit/>
          </a:bodyPr>
          <a:lstStyle/>
          <a:p>
            <a:r>
              <a:rPr lang="en-US" dirty="0">
                <a:latin typeface="+mj-lt"/>
              </a:rPr>
              <a:t>How do we ensure that the other device is ready for the message?</a:t>
            </a:r>
          </a:p>
          <a:p>
            <a:pPr lvl="1"/>
            <a:r>
              <a:rPr lang="en-US" dirty="0">
                <a:latin typeface="+mj-lt"/>
              </a:rPr>
              <a:t>Add two pins for “hardware flow control”</a:t>
            </a:r>
          </a:p>
          <a:p>
            <a:pPr lvl="1"/>
            <a:r>
              <a:rPr lang="en-US" dirty="0">
                <a:latin typeface="+mj-lt"/>
              </a:rPr>
              <a:t>Ready To Send (RTS) output, signals that you want to send data</a:t>
            </a:r>
          </a:p>
          <a:p>
            <a:pPr lvl="1"/>
            <a:r>
              <a:rPr lang="en-US" dirty="0">
                <a:latin typeface="+mj-lt"/>
              </a:rPr>
              <a:t>Clear to Send (CTS) input, signals that other device is ready to receive</a:t>
            </a:r>
          </a:p>
          <a:p>
            <a:pPr marL="0" indent="0">
              <a:buNone/>
            </a:pPr>
            <a:endParaRPr lang="en-US" dirty="0">
              <a:latin typeface="+mj-lt"/>
            </a:endParaRPr>
          </a:p>
          <a:p>
            <a:r>
              <a:rPr lang="en-US" dirty="0">
                <a:latin typeface="+mj-lt"/>
              </a:rPr>
              <a:t>Software flow control is possible</a:t>
            </a:r>
          </a:p>
          <a:p>
            <a:pPr lvl="1"/>
            <a:r>
              <a:rPr lang="en-US" dirty="0">
                <a:latin typeface="+mj-lt"/>
              </a:rPr>
              <a:t>Send special byte that means pause</a:t>
            </a:r>
            <a:br>
              <a:rPr lang="en-US" dirty="0">
                <a:latin typeface="+mj-lt"/>
              </a:rPr>
            </a:br>
            <a:r>
              <a:rPr lang="en-US" dirty="0">
                <a:latin typeface="+mj-lt"/>
              </a:rPr>
              <a:t>or resume transmissions</a:t>
            </a:r>
          </a:p>
        </p:txBody>
      </p:sp>
      <p:sp>
        <p:nvSpPr>
          <p:cNvPr id="4" name="Slide Number Placeholder 3">
            <a:extLst>
              <a:ext uri="{FF2B5EF4-FFF2-40B4-BE49-F238E27FC236}">
                <a16:creationId xmlns:a16="http://schemas.microsoft.com/office/drawing/2014/main" id="{DDF0E2E3-C59F-4DFE-8C77-DF8029640796}"/>
              </a:ext>
            </a:extLst>
          </p:cNvPr>
          <p:cNvSpPr>
            <a:spLocks noGrp="1"/>
          </p:cNvSpPr>
          <p:nvPr>
            <p:ph type="sldNum" sz="quarter" idx="12"/>
          </p:nvPr>
        </p:nvSpPr>
        <p:spPr/>
        <p:txBody>
          <a:bodyPr/>
          <a:lstStyle/>
          <a:p>
            <a:fld id="{0778C724-3839-4D76-A707-B4C23905D055}" type="slidenum">
              <a:rPr lang="en-US" smtClean="0"/>
              <a:t>82</a:t>
            </a:fld>
            <a:endParaRPr lang="en-US"/>
          </a:p>
        </p:txBody>
      </p:sp>
      <p:pic>
        <p:nvPicPr>
          <p:cNvPr id="4098" name="Picture 2" descr="Flow Control with UARTs - Stack Overflow">
            <a:extLst>
              <a:ext uri="{FF2B5EF4-FFF2-40B4-BE49-F238E27FC236}">
                <a16:creationId xmlns:a16="http://schemas.microsoft.com/office/drawing/2014/main" id="{0FBBA316-4CB5-462A-9562-A9006DB48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144" y="3756701"/>
            <a:ext cx="3989767" cy="250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68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8112-4713-48A3-88C1-6D550534A716}"/>
              </a:ext>
            </a:extLst>
          </p:cNvPr>
          <p:cNvSpPr>
            <a:spLocks noGrp="1"/>
          </p:cNvSpPr>
          <p:nvPr>
            <p:ph type="title"/>
          </p:nvPr>
        </p:nvSpPr>
        <p:spPr>
          <a:xfrm>
            <a:off x="607595" y="268143"/>
            <a:ext cx="11700163" cy="1325563"/>
          </a:xfrm>
        </p:spPr>
        <p:txBody>
          <a:bodyPr>
            <a:normAutofit/>
          </a:bodyPr>
          <a:lstStyle/>
          <a:p>
            <a:r>
              <a:rPr lang="en-US" sz="4000" dirty="0">
                <a:latin typeface="+mn-lt"/>
              </a:rPr>
              <a:t>How to allow UART to communicate to computer?</a:t>
            </a:r>
          </a:p>
        </p:txBody>
      </p:sp>
      <p:sp>
        <p:nvSpPr>
          <p:cNvPr id="3" name="Content Placeholder 2">
            <a:extLst>
              <a:ext uri="{FF2B5EF4-FFF2-40B4-BE49-F238E27FC236}">
                <a16:creationId xmlns:a16="http://schemas.microsoft.com/office/drawing/2014/main" id="{DFC2401D-8936-4B0D-8AF3-651A5C5276E5}"/>
              </a:ext>
            </a:extLst>
          </p:cNvPr>
          <p:cNvSpPr>
            <a:spLocks noGrp="1"/>
          </p:cNvSpPr>
          <p:nvPr>
            <p:ph idx="1"/>
          </p:nvPr>
        </p:nvSpPr>
        <p:spPr>
          <a:xfrm>
            <a:off x="607595" y="3950570"/>
            <a:ext cx="10972800" cy="2221629"/>
          </a:xfrm>
        </p:spPr>
        <p:txBody>
          <a:bodyPr>
            <a:normAutofit/>
          </a:bodyPr>
          <a:lstStyle/>
          <a:p>
            <a:r>
              <a:rPr lang="en-US" dirty="0">
                <a:latin typeface="+mj-lt"/>
              </a:rPr>
              <a:t>FTDI makes the most common chip to do this (FT232)</a:t>
            </a:r>
          </a:p>
          <a:p>
            <a:r>
              <a:rPr lang="en-US" dirty="0" err="1">
                <a:latin typeface="+mj-lt"/>
              </a:rPr>
              <a:t>Microbit</a:t>
            </a:r>
            <a:r>
              <a:rPr lang="en-US" dirty="0">
                <a:latin typeface="+mj-lt"/>
              </a:rPr>
              <a:t> uses a microcontroller to do this!</a:t>
            </a:r>
          </a:p>
          <a:p>
            <a:pPr lvl="1"/>
            <a:r>
              <a:rPr lang="en-US" dirty="0">
                <a:latin typeface="+mj-lt"/>
              </a:rPr>
              <a:t>KL27Z connects to USB</a:t>
            </a:r>
          </a:p>
          <a:p>
            <a:pPr lvl="1"/>
            <a:r>
              <a:rPr lang="en-US" dirty="0">
                <a:latin typeface="+mj-lt"/>
              </a:rPr>
              <a:t>Also connects to nRF52833 via UART and JTAG</a:t>
            </a:r>
          </a:p>
          <a:p>
            <a:pPr lvl="1"/>
            <a:r>
              <a:rPr lang="en-US" dirty="0">
                <a:latin typeface="+mj-lt"/>
              </a:rPr>
              <a:t>ttyACM0 is a “virtual serial device” on top of USB, </a:t>
            </a:r>
            <a:r>
              <a:rPr lang="en-US" dirty="0" err="1">
                <a:latin typeface="+mj-lt"/>
              </a:rPr>
              <a:t>miniterm</a:t>
            </a:r>
            <a:r>
              <a:rPr lang="en-US" dirty="0">
                <a:latin typeface="+mj-lt"/>
              </a:rPr>
              <a:t> is a serial console</a:t>
            </a:r>
          </a:p>
        </p:txBody>
      </p:sp>
      <p:sp>
        <p:nvSpPr>
          <p:cNvPr id="4" name="Slide Number Placeholder 3">
            <a:extLst>
              <a:ext uri="{FF2B5EF4-FFF2-40B4-BE49-F238E27FC236}">
                <a16:creationId xmlns:a16="http://schemas.microsoft.com/office/drawing/2014/main" id="{87B7773C-F8CC-48D6-9C5C-93685DA2D59F}"/>
              </a:ext>
            </a:extLst>
          </p:cNvPr>
          <p:cNvSpPr>
            <a:spLocks noGrp="1"/>
          </p:cNvSpPr>
          <p:nvPr>
            <p:ph type="sldNum" sz="quarter" idx="12"/>
          </p:nvPr>
        </p:nvSpPr>
        <p:spPr/>
        <p:txBody>
          <a:bodyPr/>
          <a:lstStyle/>
          <a:p>
            <a:fld id="{0778C724-3839-4D76-A707-B4C23905D055}" type="slidenum">
              <a:rPr lang="en-US" smtClean="0"/>
              <a:t>83</a:t>
            </a:fld>
            <a:endParaRPr lang="en-US"/>
          </a:p>
        </p:txBody>
      </p:sp>
      <p:pic>
        <p:nvPicPr>
          <p:cNvPr id="6" name="Picture 5">
            <a:extLst>
              <a:ext uri="{FF2B5EF4-FFF2-40B4-BE49-F238E27FC236}">
                <a16:creationId xmlns:a16="http://schemas.microsoft.com/office/drawing/2014/main" id="{5997B73E-CC1D-43CF-824B-E4774DB429CC}"/>
              </a:ext>
            </a:extLst>
          </p:cNvPr>
          <p:cNvPicPr>
            <a:picLocks noChangeAspect="1"/>
          </p:cNvPicPr>
          <p:nvPr/>
        </p:nvPicPr>
        <p:blipFill>
          <a:blip r:embed="rId2"/>
          <a:stretch>
            <a:fillRect/>
          </a:stretch>
        </p:blipFill>
        <p:spPr>
          <a:xfrm>
            <a:off x="3007818" y="1593706"/>
            <a:ext cx="6176363" cy="2172713"/>
          </a:xfrm>
          <a:prstGeom prst="rect">
            <a:avLst/>
          </a:prstGeom>
        </p:spPr>
      </p:pic>
    </p:spTree>
    <p:extLst>
      <p:ext uri="{BB962C8B-B14F-4D97-AF65-F5344CB8AC3E}">
        <p14:creationId xmlns:p14="http://schemas.microsoft.com/office/powerpoint/2010/main" val="1298247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8A7C-513C-414A-AFCD-CE3995740AE6}"/>
              </a:ext>
            </a:extLst>
          </p:cNvPr>
          <p:cNvSpPr>
            <a:spLocks noGrp="1"/>
          </p:cNvSpPr>
          <p:nvPr>
            <p:ph type="title"/>
          </p:nvPr>
        </p:nvSpPr>
        <p:spPr/>
        <p:txBody>
          <a:bodyPr/>
          <a:lstStyle/>
          <a:p>
            <a:r>
              <a:rPr lang="en-US" dirty="0"/>
              <a:t>UART Pros and Cons</a:t>
            </a:r>
          </a:p>
        </p:txBody>
      </p:sp>
      <p:sp>
        <p:nvSpPr>
          <p:cNvPr id="3" name="Content Placeholder 2">
            <a:extLst>
              <a:ext uri="{FF2B5EF4-FFF2-40B4-BE49-F238E27FC236}">
                <a16:creationId xmlns:a16="http://schemas.microsoft.com/office/drawing/2014/main" id="{348D9B69-CC31-4B95-B86A-D9542243A981}"/>
              </a:ext>
            </a:extLst>
          </p:cNvPr>
          <p:cNvSpPr>
            <a:spLocks noGrp="1"/>
          </p:cNvSpPr>
          <p:nvPr>
            <p:ph idx="1"/>
          </p:nvPr>
        </p:nvSpPr>
        <p:spPr/>
        <p:txBody>
          <a:bodyPr/>
          <a:lstStyle/>
          <a:p>
            <a:r>
              <a:rPr lang="en-US" dirty="0">
                <a:latin typeface="+mj-lt"/>
              </a:rPr>
              <a:t>Pros</a:t>
            </a:r>
          </a:p>
          <a:p>
            <a:pPr lvl="1"/>
            <a:r>
              <a:rPr lang="en-US" dirty="0">
                <a:latin typeface="+mj-lt"/>
              </a:rPr>
              <a:t>Only uses two wires</a:t>
            </a:r>
          </a:p>
          <a:p>
            <a:pPr lvl="1"/>
            <a:r>
              <a:rPr lang="en-US" dirty="0">
                <a:latin typeface="+mj-lt"/>
              </a:rPr>
              <a:t>No clock signal is necessary</a:t>
            </a:r>
          </a:p>
          <a:p>
            <a:pPr lvl="1"/>
            <a:r>
              <a:rPr lang="en-US" dirty="0">
                <a:latin typeface="+mj-lt"/>
              </a:rPr>
              <a:t>Can do error detection with parity bit</a:t>
            </a:r>
          </a:p>
          <a:p>
            <a:pPr lvl="1"/>
            <a:endParaRPr lang="en-US" dirty="0">
              <a:latin typeface="+mj-lt"/>
            </a:endParaRPr>
          </a:p>
          <a:p>
            <a:r>
              <a:rPr lang="en-US" dirty="0">
                <a:latin typeface="+mj-lt"/>
              </a:rPr>
              <a:t>Cons</a:t>
            </a:r>
          </a:p>
          <a:p>
            <a:pPr lvl="1"/>
            <a:r>
              <a:rPr lang="en-US" dirty="0">
                <a:latin typeface="+mj-lt"/>
              </a:rPr>
              <a:t>Data frame is limited to 8 bits (20% signaling overhead)</a:t>
            </a:r>
          </a:p>
          <a:p>
            <a:pPr lvl="1"/>
            <a:r>
              <a:rPr lang="en-US" dirty="0">
                <a:latin typeface="+mj-lt"/>
              </a:rPr>
              <a:t>Doesn’t support multiple device interactions (point-to-point only)</a:t>
            </a:r>
          </a:p>
          <a:p>
            <a:pPr lvl="1"/>
            <a:r>
              <a:rPr lang="en-US" dirty="0">
                <a:latin typeface="+mj-lt"/>
              </a:rPr>
              <a:t>Relatively slow to ensure proper reception</a:t>
            </a:r>
          </a:p>
        </p:txBody>
      </p:sp>
      <p:sp>
        <p:nvSpPr>
          <p:cNvPr id="4" name="Slide Number Placeholder 3">
            <a:extLst>
              <a:ext uri="{FF2B5EF4-FFF2-40B4-BE49-F238E27FC236}">
                <a16:creationId xmlns:a16="http://schemas.microsoft.com/office/drawing/2014/main" id="{76E3D00D-29A7-4094-840A-343828A6ADE1}"/>
              </a:ext>
            </a:extLst>
          </p:cNvPr>
          <p:cNvSpPr>
            <a:spLocks noGrp="1"/>
          </p:cNvSpPr>
          <p:nvPr>
            <p:ph type="sldNum" sz="quarter" idx="12"/>
          </p:nvPr>
        </p:nvSpPr>
        <p:spPr/>
        <p:txBody>
          <a:bodyPr/>
          <a:lstStyle/>
          <a:p>
            <a:fld id="{0778C724-3839-4D76-A707-B4C23905D055}" type="slidenum">
              <a:rPr lang="en-US" smtClean="0"/>
              <a:t>84</a:t>
            </a:fld>
            <a:endParaRPr lang="en-US"/>
          </a:p>
        </p:txBody>
      </p:sp>
    </p:spTree>
    <p:extLst>
      <p:ext uri="{BB962C8B-B14F-4D97-AF65-F5344CB8AC3E}">
        <p14:creationId xmlns:p14="http://schemas.microsoft.com/office/powerpoint/2010/main" val="5228504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0CBC-EC30-429E-8032-055E8480694C}"/>
              </a:ext>
            </a:extLst>
          </p:cNvPr>
          <p:cNvSpPr>
            <a:spLocks noGrp="1"/>
          </p:cNvSpPr>
          <p:nvPr>
            <p:ph type="title"/>
          </p:nvPr>
        </p:nvSpPr>
        <p:spPr/>
        <p:txBody>
          <a:bodyPr/>
          <a:lstStyle/>
          <a:p>
            <a:r>
              <a:rPr lang="en-US" dirty="0"/>
              <a:t>boards/microbit_v2/</a:t>
            </a:r>
            <a:r>
              <a:rPr lang="en-US" dirty="0" err="1"/>
              <a:t>microbit_retarget.c</a:t>
            </a:r>
            <a:endParaRPr lang="en-US" dirty="0"/>
          </a:p>
        </p:txBody>
      </p:sp>
      <p:sp>
        <p:nvSpPr>
          <p:cNvPr id="3" name="Content Placeholder 2">
            <a:extLst>
              <a:ext uri="{FF2B5EF4-FFF2-40B4-BE49-F238E27FC236}">
                <a16:creationId xmlns:a16="http://schemas.microsoft.com/office/drawing/2014/main" id="{C4E16BF5-D14E-4C08-B69D-3C247592430D}"/>
              </a:ext>
            </a:extLst>
          </p:cNvPr>
          <p:cNvSpPr>
            <a:spLocks noGrp="1"/>
          </p:cNvSpPr>
          <p:nvPr>
            <p:ph idx="1"/>
          </p:nvPr>
        </p:nvSpPr>
        <p:spPr>
          <a:xfrm>
            <a:off x="1101436" y="1531917"/>
            <a:ext cx="2547729" cy="4486852"/>
          </a:xfrm>
        </p:spPr>
        <p:txBody>
          <a:bodyPr>
            <a:normAutofit/>
          </a:bodyPr>
          <a:lstStyle/>
          <a:p>
            <a:r>
              <a:rPr lang="en-US" sz="2400" dirty="0" err="1">
                <a:latin typeface="Courier New" panose="02070309020205020404" pitchFamily="49" charset="0"/>
                <a:cs typeface="Courier New" panose="02070309020205020404" pitchFamily="49" charset="0"/>
              </a:rPr>
              <a:t>printf</a:t>
            </a:r>
            <a:r>
              <a:rPr lang="en-US" sz="2400" dirty="0">
                <a:latin typeface="Courier New" panose="02070309020205020404" pitchFamily="49" charset="0"/>
                <a:cs typeface="Courier New" panose="02070309020205020404" pitchFamily="49" charset="0"/>
              </a:rPr>
              <a:t>() </a:t>
            </a:r>
            <a:r>
              <a:rPr lang="en-US" sz="2400" dirty="0"/>
              <a:t>eventually calls </a:t>
            </a:r>
            <a:r>
              <a:rPr lang="en-US" sz="2400" dirty="0">
                <a:latin typeface="Courier New" panose="02070309020205020404" pitchFamily="49" charset="0"/>
                <a:cs typeface="Courier New" panose="02070309020205020404" pitchFamily="49" charset="0"/>
              </a:rPr>
              <a:t>_write()</a:t>
            </a:r>
            <a:r>
              <a:rPr lang="en-US" sz="2400" dirty="0">
                <a:cs typeface="Courier New" panose="02070309020205020404" pitchFamily="49" charset="0"/>
              </a:rPr>
              <a:t>with formatted data</a:t>
            </a:r>
          </a:p>
          <a:p>
            <a:endParaRPr lang="en-US" sz="2400" dirty="0"/>
          </a:p>
          <a:p>
            <a:r>
              <a:rPr lang="en-US" sz="2400" dirty="0"/>
              <a:t>Converts </a:t>
            </a:r>
            <a:r>
              <a:rPr lang="en-US" sz="2400" dirty="0" err="1">
                <a:latin typeface="Courier New" panose="02070309020205020404" pitchFamily="49" charset="0"/>
                <a:cs typeface="Courier New" panose="02070309020205020404" pitchFamily="49" charset="0"/>
              </a:rPr>
              <a:t>stdio</a:t>
            </a:r>
            <a:r>
              <a:rPr lang="en-US" sz="2400" dirty="0"/>
              <a:t> calls into UART TX and RX</a:t>
            </a:r>
          </a:p>
          <a:p>
            <a:r>
              <a:rPr lang="en-US" sz="2400" dirty="0"/>
              <a:t>Library just sets DMA and starts Tx</a:t>
            </a:r>
          </a:p>
          <a:p>
            <a:endParaRPr lang="en-US" sz="2400" dirty="0"/>
          </a:p>
          <a:p>
            <a:endParaRPr lang="en-US" sz="2400" dirty="0">
              <a:cs typeface="Courier New" panose="02070309020205020404" pitchFamily="49" charset="0"/>
            </a:endParaRPr>
          </a:p>
          <a:p>
            <a:endParaRPr lang="en-US" sz="2400"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F4C61FE6-3F41-45F2-876E-FA8F4C0D0CD6}"/>
              </a:ext>
            </a:extLst>
          </p:cNvPr>
          <p:cNvSpPr>
            <a:spLocks noGrp="1"/>
          </p:cNvSpPr>
          <p:nvPr>
            <p:ph type="sldNum" sz="quarter" idx="12"/>
          </p:nvPr>
        </p:nvSpPr>
        <p:spPr/>
        <p:txBody>
          <a:bodyPr/>
          <a:lstStyle/>
          <a:p>
            <a:fld id="{0778C724-3839-4D76-A707-B4C23905D055}" type="slidenum">
              <a:rPr lang="en-US" smtClean="0"/>
              <a:t>85</a:t>
            </a:fld>
            <a:endParaRPr lang="en-US"/>
          </a:p>
        </p:txBody>
      </p:sp>
      <p:pic>
        <p:nvPicPr>
          <p:cNvPr id="6" name="Picture 5">
            <a:extLst>
              <a:ext uri="{FF2B5EF4-FFF2-40B4-BE49-F238E27FC236}">
                <a16:creationId xmlns:a16="http://schemas.microsoft.com/office/drawing/2014/main" id="{BF0E3D1A-BAD9-4CCC-96CB-AC1A5B73665E}"/>
              </a:ext>
            </a:extLst>
          </p:cNvPr>
          <p:cNvPicPr>
            <a:picLocks noChangeAspect="1"/>
          </p:cNvPicPr>
          <p:nvPr/>
        </p:nvPicPr>
        <p:blipFill>
          <a:blip r:embed="rId2"/>
          <a:stretch>
            <a:fillRect/>
          </a:stretch>
        </p:blipFill>
        <p:spPr>
          <a:xfrm>
            <a:off x="4151442" y="1483779"/>
            <a:ext cx="7202358" cy="4347642"/>
          </a:xfrm>
          <a:prstGeom prst="rect">
            <a:avLst/>
          </a:prstGeom>
        </p:spPr>
      </p:pic>
    </p:spTree>
    <p:extLst>
      <p:ext uri="{BB962C8B-B14F-4D97-AF65-F5344CB8AC3E}">
        <p14:creationId xmlns:p14="http://schemas.microsoft.com/office/powerpoint/2010/main" val="3964679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5E0B8-B070-8CFB-62EB-BD35B5D5B7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687433-E8BE-03D8-C331-B0B2E3C533DB}"/>
              </a:ext>
            </a:extLst>
          </p:cNvPr>
          <p:cNvSpPr>
            <a:spLocks noGrp="1"/>
          </p:cNvSpPr>
          <p:nvPr>
            <p:ph idx="1"/>
          </p:nvPr>
        </p:nvSpPr>
        <p:spPr>
          <a:xfrm>
            <a:off x="838200" y="1864427"/>
            <a:ext cx="11050138" cy="3129145"/>
          </a:xfrm>
        </p:spPr>
        <p:txBody>
          <a:bodyPr>
            <a:normAutofit/>
          </a:bodyPr>
          <a:lstStyle/>
          <a:p>
            <a:r>
              <a:rPr lang="en-US" b="1" dirty="0">
                <a:sym typeface="Wingdings" pitchFamily="2" charset="2"/>
              </a:rPr>
              <a:t>Let us recall what was covered in the last lecture</a:t>
            </a:r>
          </a:p>
          <a:p>
            <a:r>
              <a:rPr lang="en-US" dirty="0">
                <a:latin typeface="+mj-lt"/>
              </a:rPr>
              <a:t>Sensors and actuators</a:t>
            </a:r>
          </a:p>
          <a:p>
            <a:r>
              <a:rPr lang="en-US" dirty="0">
                <a:latin typeface="+mj-lt"/>
              </a:rPr>
              <a:t>Teardown of common devices</a:t>
            </a:r>
          </a:p>
          <a:p>
            <a:r>
              <a:rPr lang="en-US" dirty="0">
                <a:latin typeface="+mj-lt"/>
              </a:rPr>
              <a:t>Interfacing actuators through DAC and PWM</a:t>
            </a:r>
          </a:p>
          <a:p>
            <a:r>
              <a:rPr lang="en-US" dirty="0">
                <a:latin typeface="+mj-lt"/>
              </a:rPr>
              <a:t>Interfacing peripherals through busses, UART</a:t>
            </a:r>
          </a:p>
          <a:p>
            <a:r>
              <a:rPr lang="en-US" b="1" dirty="0"/>
              <a:t>Introduction to SPI</a:t>
            </a:r>
          </a:p>
        </p:txBody>
      </p:sp>
      <p:sp>
        <p:nvSpPr>
          <p:cNvPr id="12" name="Slide Number Placeholder 11">
            <a:extLst>
              <a:ext uri="{FF2B5EF4-FFF2-40B4-BE49-F238E27FC236}">
                <a16:creationId xmlns:a16="http://schemas.microsoft.com/office/drawing/2014/main" id="{07119184-EF37-77C5-0BF4-DB2B1488A880}"/>
              </a:ext>
            </a:extLst>
          </p:cNvPr>
          <p:cNvSpPr>
            <a:spLocks noGrp="1"/>
          </p:cNvSpPr>
          <p:nvPr>
            <p:ph type="sldNum" sz="quarter" idx="12"/>
          </p:nvPr>
        </p:nvSpPr>
        <p:spPr/>
        <p:txBody>
          <a:bodyPr/>
          <a:lstStyle/>
          <a:p>
            <a:fld id="{687B7451-1438-CB4A-8106-82A64F1C7D7B}" type="slidenum">
              <a:rPr lang="sv-SE" smtClean="0"/>
              <a:t>86</a:t>
            </a:fld>
            <a:endParaRPr lang="sv-SE" dirty="0"/>
          </a:p>
        </p:txBody>
      </p:sp>
      <p:sp>
        <p:nvSpPr>
          <p:cNvPr id="5" name="Title 4">
            <a:extLst>
              <a:ext uri="{FF2B5EF4-FFF2-40B4-BE49-F238E27FC236}">
                <a16:creationId xmlns:a16="http://schemas.microsoft.com/office/drawing/2014/main" id="{0AA10296-2188-74B3-4B1C-85606ADBC76F}"/>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AE265756-1202-B6E2-3840-11F2F6009EC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89421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97B-DC6F-4D40-B424-14B4836BD42A}"/>
              </a:ext>
            </a:extLst>
          </p:cNvPr>
          <p:cNvSpPr>
            <a:spLocks noGrp="1"/>
          </p:cNvSpPr>
          <p:nvPr>
            <p:ph type="title"/>
          </p:nvPr>
        </p:nvSpPr>
        <p:spPr>
          <a:xfrm>
            <a:off x="563837" y="-101317"/>
            <a:ext cx="10515600" cy="1325563"/>
          </a:xfrm>
        </p:spPr>
        <p:txBody>
          <a:bodyPr>
            <a:normAutofit/>
          </a:bodyPr>
          <a:lstStyle/>
          <a:p>
            <a:r>
              <a:rPr lang="en-US" sz="4000" dirty="0">
                <a:latin typeface="+mn-lt"/>
              </a:rPr>
              <a:t>Synchronous communication with a single device</a:t>
            </a:r>
          </a:p>
        </p:txBody>
      </p:sp>
      <p:sp>
        <p:nvSpPr>
          <p:cNvPr id="4" name="Slide Number Placeholder 3">
            <a:extLst>
              <a:ext uri="{FF2B5EF4-FFF2-40B4-BE49-F238E27FC236}">
                <a16:creationId xmlns:a16="http://schemas.microsoft.com/office/drawing/2014/main" id="{931ADF97-4CE1-47AB-86EF-20823C75CD36}"/>
              </a:ext>
            </a:extLst>
          </p:cNvPr>
          <p:cNvSpPr>
            <a:spLocks noGrp="1"/>
          </p:cNvSpPr>
          <p:nvPr>
            <p:ph type="sldNum" sz="quarter" idx="12"/>
          </p:nvPr>
        </p:nvSpPr>
        <p:spPr/>
        <p:txBody>
          <a:bodyPr/>
          <a:lstStyle/>
          <a:p>
            <a:fld id="{0778C724-3839-4D76-A707-B4C23905D055}" type="slidenum">
              <a:rPr lang="en-US" smtClean="0"/>
              <a:t>87</a:t>
            </a:fld>
            <a:endParaRPr lang="en-US"/>
          </a:p>
        </p:txBody>
      </p:sp>
      <p:sp>
        <p:nvSpPr>
          <p:cNvPr id="5" name="Rectangle 4">
            <a:extLst>
              <a:ext uri="{FF2B5EF4-FFF2-40B4-BE49-F238E27FC236}">
                <a16:creationId xmlns:a16="http://schemas.microsoft.com/office/drawing/2014/main" id="{87E1540C-E478-43D3-937A-E58010291927}"/>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C5ACE4-23E5-40FC-A1FA-455EDB9DC506}"/>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B0F7E3-86C4-4D0F-A2CA-7BC11430BF1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2A894D-4815-4D9F-B8C0-F16172424E2A}"/>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E85E921-CECB-4227-BAE1-CA5B3A23CE2E}"/>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F05790-AB99-41CC-9283-DC62C9216899}"/>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A358BF-00D9-44BE-8A5E-307072E5FAC9}"/>
              </a:ext>
            </a:extLst>
          </p:cNvPr>
          <p:cNvSpPr txBox="1"/>
          <p:nvPr/>
        </p:nvSpPr>
        <p:spPr>
          <a:xfrm>
            <a:off x="563837" y="2489455"/>
            <a:ext cx="2260866" cy="369332"/>
          </a:xfrm>
          <a:prstGeom prst="rect">
            <a:avLst/>
          </a:prstGeom>
          <a:noFill/>
        </p:spPr>
        <p:txBody>
          <a:bodyPr wrap="square" rtlCol="0">
            <a:spAutoFit/>
          </a:bodyPr>
          <a:lstStyle/>
          <a:p>
            <a:r>
              <a:rPr lang="en-US" dirty="0"/>
              <a:t>Microcontroller</a:t>
            </a:r>
          </a:p>
        </p:txBody>
      </p:sp>
      <p:sp>
        <p:nvSpPr>
          <p:cNvPr id="17" name="TextBox 16">
            <a:extLst>
              <a:ext uri="{FF2B5EF4-FFF2-40B4-BE49-F238E27FC236}">
                <a16:creationId xmlns:a16="http://schemas.microsoft.com/office/drawing/2014/main" id="{42BEF3FF-8766-476C-A7E7-86C79B634912}"/>
              </a:ext>
            </a:extLst>
          </p:cNvPr>
          <p:cNvSpPr txBox="1"/>
          <p:nvPr/>
        </p:nvSpPr>
        <p:spPr>
          <a:xfrm>
            <a:off x="1045840" y="3235078"/>
            <a:ext cx="1822621" cy="877163"/>
          </a:xfrm>
          <a:prstGeom prst="rect">
            <a:avLst/>
          </a:prstGeom>
          <a:noFill/>
        </p:spPr>
        <p:txBody>
          <a:bodyPr wrap="square" rtlCol="0">
            <a:spAutoFit/>
          </a:bodyPr>
          <a:lstStyle/>
          <a:p>
            <a:pPr algn="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
        <p:nvSpPr>
          <p:cNvPr id="18" name="TextBox 17">
            <a:extLst>
              <a:ext uri="{FF2B5EF4-FFF2-40B4-BE49-F238E27FC236}">
                <a16:creationId xmlns:a16="http://schemas.microsoft.com/office/drawing/2014/main" id="{85C164CD-F42B-45A8-9D82-A29F03EB0EA8}"/>
              </a:ext>
            </a:extLst>
          </p:cNvPr>
          <p:cNvSpPr txBox="1"/>
          <p:nvPr/>
        </p:nvSpPr>
        <p:spPr>
          <a:xfrm>
            <a:off x="7144012" y="2741391"/>
            <a:ext cx="1741111" cy="369332"/>
          </a:xfrm>
          <a:prstGeom prst="rect">
            <a:avLst/>
          </a:prstGeom>
          <a:noFill/>
        </p:spPr>
        <p:txBody>
          <a:bodyPr wrap="square" rtlCol="0">
            <a:spAutoFit/>
          </a:bodyPr>
          <a:lstStyle/>
          <a:p>
            <a:r>
              <a:rPr lang="en-US" dirty="0"/>
              <a:t>Device 2</a:t>
            </a:r>
          </a:p>
        </p:txBody>
      </p:sp>
      <p:sp>
        <p:nvSpPr>
          <p:cNvPr id="19" name="TextBox 18">
            <a:extLst>
              <a:ext uri="{FF2B5EF4-FFF2-40B4-BE49-F238E27FC236}">
                <a16:creationId xmlns:a16="http://schemas.microsoft.com/office/drawing/2014/main" id="{1329D48E-E746-45A8-8A96-C626528FBA83}"/>
              </a:ext>
            </a:extLst>
          </p:cNvPr>
          <p:cNvSpPr txBox="1"/>
          <p:nvPr/>
        </p:nvSpPr>
        <p:spPr>
          <a:xfrm>
            <a:off x="7160714" y="715027"/>
            <a:ext cx="1741111" cy="369332"/>
          </a:xfrm>
          <a:prstGeom prst="rect">
            <a:avLst/>
          </a:prstGeom>
          <a:noFill/>
        </p:spPr>
        <p:txBody>
          <a:bodyPr wrap="square" rtlCol="0">
            <a:spAutoFit/>
          </a:bodyPr>
          <a:lstStyle/>
          <a:p>
            <a:r>
              <a:rPr lang="en-US" dirty="0"/>
              <a:t>Device 1</a:t>
            </a:r>
          </a:p>
        </p:txBody>
      </p:sp>
      <p:sp>
        <p:nvSpPr>
          <p:cNvPr id="20" name="TextBox 19">
            <a:extLst>
              <a:ext uri="{FF2B5EF4-FFF2-40B4-BE49-F238E27FC236}">
                <a16:creationId xmlns:a16="http://schemas.microsoft.com/office/drawing/2014/main" id="{455E1056-4DDF-4A83-8B3A-FB39CF3D7331}"/>
              </a:ext>
            </a:extLst>
          </p:cNvPr>
          <p:cNvSpPr txBox="1"/>
          <p:nvPr/>
        </p:nvSpPr>
        <p:spPr>
          <a:xfrm>
            <a:off x="7076665" y="4759983"/>
            <a:ext cx="1741111" cy="369332"/>
          </a:xfrm>
          <a:prstGeom prst="rect">
            <a:avLst/>
          </a:prstGeom>
          <a:noFill/>
        </p:spPr>
        <p:txBody>
          <a:bodyPr wrap="square" rtlCol="0">
            <a:spAutoFit/>
          </a:bodyPr>
          <a:lstStyle/>
          <a:p>
            <a:r>
              <a:rPr lang="en-US" dirty="0"/>
              <a:t>Device 3</a:t>
            </a:r>
          </a:p>
        </p:txBody>
      </p:sp>
      <p:sp>
        <p:nvSpPr>
          <p:cNvPr id="21" name="TextBox 20">
            <a:extLst>
              <a:ext uri="{FF2B5EF4-FFF2-40B4-BE49-F238E27FC236}">
                <a16:creationId xmlns:a16="http://schemas.microsoft.com/office/drawing/2014/main" id="{B72EDC1A-EB12-439C-B5C5-7091DFF8B752}"/>
              </a:ext>
            </a:extLst>
          </p:cNvPr>
          <p:cNvSpPr txBox="1"/>
          <p:nvPr/>
        </p:nvSpPr>
        <p:spPr>
          <a:xfrm>
            <a:off x="7144012" y="3196793"/>
            <a:ext cx="1606419" cy="877163"/>
          </a:xfrm>
          <a:prstGeom prst="rect">
            <a:avLst/>
          </a:prstGeom>
          <a:noFill/>
        </p:spPr>
        <p:txBody>
          <a:bodyPr wrap="square" rtlCol="0">
            <a:spAutoFit/>
          </a:bodyPr>
          <a:lstStyle/>
          <a:p>
            <a:br>
              <a:rPr lang="en-US" sz="1700" dirty="0">
                <a:solidFill>
                  <a:schemeClr val="bg1"/>
                </a:solidFill>
              </a:rPr>
            </a:br>
            <a:r>
              <a:rPr lang="en-US" sz="1700" dirty="0">
                <a:solidFill>
                  <a:schemeClr val="bg1"/>
                </a:solidFill>
              </a:rPr>
              <a:t>Data In</a:t>
            </a:r>
            <a:br>
              <a:rPr lang="en-US" sz="1700" dirty="0">
                <a:solidFill>
                  <a:schemeClr val="bg1"/>
                </a:solidFill>
              </a:rPr>
            </a:br>
            <a:r>
              <a:rPr lang="en-US" sz="1700" dirty="0">
                <a:solidFill>
                  <a:schemeClr val="bg1"/>
                </a:solidFill>
              </a:rPr>
              <a:t>Clock</a:t>
            </a:r>
          </a:p>
        </p:txBody>
      </p:sp>
    </p:spTree>
    <p:extLst>
      <p:ext uri="{BB962C8B-B14F-4D97-AF65-F5344CB8AC3E}">
        <p14:creationId xmlns:p14="http://schemas.microsoft.com/office/powerpoint/2010/main" val="767016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97B-DC6F-4D40-B424-14B4836BD42A}"/>
              </a:ext>
            </a:extLst>
          </p:cNvPr>
          <p:cNvSpPr>
            <a:spLocks noGrp="1"/>
          </p:cNvSpPr>
          <p:nvPr>
            <p:ph type="title"/>
          </p:nvPr>
        </p:nvSpPr>
        <p:spPr>
          <a:xfrm>
            <a:off x="655505" y="390427"/>
            <a:ext cx="6125714" cy="1927542"/>
          </a:xfrm>
        </p:spPr>
        <p:txBody>
          <a:bodyPr>
            <a:noAutofit/>
          </a:bodyPr>
          <a:lstStyle/>
          <a:p>
            <a:r>
              <a:rPr lang="en-US" sz="4800" dirty="0">
                <a:latin typeface="+mn-lt"/>
              </a:rPr>
              <a:t>Want bi-directional communication, so three wires</a:t>
            </a:r>
          </a:p>
        </p:txBody>
      </p:sp>
      <p:sp>
        <p:nvSpPr>
          <p:cNvPr id="4" name="Slide Number Placeholder 3">
            <a:extLst>
              <a:ext uri="{FF2B5EF4-FFF2-40B4-BE49-F238E27FC236}">
                <a16:creationId xmlns:a16="http://schemas.microsoft.com/office/drawing/2014/main" id="{931ADF97-4CE1-47AB-86EF-20823C75CD36}"/>
              </a:ext>
            </a:extLst>
          </p:cNvPr>
          <p:cNvSpPr>
            <a:spLocks noGrp="1"/>
          </p:cNvSpPr>
          <p:nvPr>
            <p:ph type="sldNum" sz="quarter" idx="12"/>
          </p:nvPr>
        </p:nvSpPr>
        <p:spPr/>
        <p:txBody>
          <a:bodyPr/>
          <a:lstStyle/>
          <a:p>
            <a:fld id="{0778C724-3839-4D76-A707-B4C23905D055}" type="slidenum">
              <a:rPr lang="en-US" smtClean="0"/>
              <a:t>88</a:t>
            </a:fld>
            <a:endParaRPr lang="en-US"/>
          </a:p>
        </p:txBody>
      </p:sp>
      <p:sp>
        <p:nvSpPr>
          <p:cNvPr id="5" name="Rectangle 4">
            <a:extLst>
              <a:ext uri="{FF2B5EF4-FFF2-40B4-BE49-F238E27FC236}">
                <a16:creationId xmlns:a16="http://schemas.microsoft.com/office/drawing/2014/main" id="{87E1540C-E478-43D3-937A-E58010291927}"/>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C5ACE4-23E5-40FC-A1FA-455EDB9DC506}"/>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B0F7E3-86C4-4D0F-A2CA-7BC11430BF1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2A894D-4815-4D9F-B8C0-F16172424E2A}"/>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B79BC0C2-6D09-4525-B740-6C36F02219FA}"/>
              </a:ext>
            </a:extLst>
          </p:cNvPr>
          <p:cNvCxnSpPr/>
          <p:nvPr/>
        </p:nvCxnSpPr>
        <p:spPr>
          <a:xfrm>
            <a:off x="2868461" y="34008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85E921-CECB-4227-BAE1-CA5B3A23CE2E}"/>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F05790-AB99-41CC-9283-DC62C9216899}"/>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A358BF-00D9-44BE-8A5E-307072E5FAC9}"/>
              </a:ext>
            </a:extLst>
          </p:cNvPr>
          <p:cNvSpPr txBox="1"/>
          <p:nvPr/>
        </p:nvSpPr>
        <p:spPr>
          <a:xfrm>
            <a:off x="563837" y="2489455"/>
            <a:ext cx="2260866" cy="369332"/>
          </a:xfrm>
          <a:prstGeom prst="rect">
            <a:avLst/>
          </a:prstGeom>
          <a:noFill/>
        </p:spPr>
        <p:txBody>
          <a:bodyPr wrap="square" rtlCol="0">
            <a:spAutoFit/>
          </a:bodyPr>
          <a:lstStyle/>
          <a:p>
            <a:r>
              <a:rPr lang="en-US" dirty="0"/>
              <a:t>Microcontroller</a:t>
            </a:r>
          </a:p>
        </p:txBody>
      </p:sp>
      <p:sp>
        <p:nvSpPr>
          <p:cNvPr id="17" name="TextBox 16">
            <a:extLst>
              <a:ext uri="{FF2B5EF4-FFF2-40B4-BE49-F238E27FC236}">
                <a16:creationId xmlns:a16="http://schemas.microsoft.com/office/drawing/2014/main" id="{42BEF3FF-8766-476C-A7E7-86C79B634912}"/>
              </a:ext>
            </a:extLst>
          </p:cNvPr>
          <p:cNvSpPr txBox="1"/>
          <p:nvPr/>
        </p:nvSpPr>
        <p:spPr>
          <a:xfrm>
            <a:off x="1045840" y="3235078"/>
            <a:ext cx="1822621" cy="877163"/>
          </a:xfrm>
          <a:prstGeom prst="rect">
            <a:avLst/>
          </a:prstGeom>
          <a:noFill/>
        </p:spPr>
        <p:txBody>
          <a:bodyPr wrap="square" rtlCol="0">
            <a:spAutoFit/>
          </a:bodyPr>
          <a:lstStyle/>
          <a:p>
            <a:pPr algn="r"/>
            <a:r>
              <a:rPr lang="en-US" sz="1700" dirty="0">
                <a:solidFill>
                  <a:schemeClr val="bg1"/>
                </a:solidFill>
              </a:rPr>
              <a:t>Data Out</a:t>
            </a:r>
            <a:br>
              <a:rPr lang="en-US" sz="1700" dirty="0">
                <a:solidFill>
                  <a:schemeClr val="bg1"/>
                </a:solidFill>
              </a:rPr>
            </a:br>
            <a:r>
              <a:rPr lang="en-US" sz="1700" dirty="0">
                <a:solidFill>
                  <a:schemeClr val="bg1"/>
                </a:solidFill>
              </a:rPr>
              <a:t>Data In</a:t>
            </a:r>
            <a:br>
              <a:rPr lang="en-US" sz="1700" dirty="0">
                <a:solidFill>
                  <a:schemeClr val="bg1"/>
                </a:solidFill>
              </a:rPr>
            </a:br>
            <a:r>
              <a:rPr lang="en-US" sz="1700" dirty="0">
                <a:solidFill>
                  <a:schemeClr val="bg1"/>
                </a:solidFill>
              </a:rPr>
              <a:t>Clock</a:t>
            </a:r>
          </a:p>
        </p:txBody>
      </p:sp>
      <p:sp>
        <p:nvSpPr>
          <p:cNvPr id="16" name="TextBox 15">
            <a:extLst>
              <a:ext uri="{FF2B5EF4-FFF2-40B4-BE49-F238E27FC236}">
                <a16:creationId xmlns:a16="http://schemas.microsoft.com/office/drawing/2014/main" id="{AFDA1CEA-3934-4EB8-AF56-258238CB2ACC}"/>
              </a:ext>
            </a:extLst>
          </p:cNvPr>
          <p:cNvSpPr txBox="1"/>
          <p:nvPr/>
        </p:nvSpPr>
        <p:spPr>
          <a:xfrm>
            <a:off x="7144012" y="2741391"/>
            <a:ext cx="1741111" cy="369332"/>
          </a:xfrm>
          <a:prstGeom prst="rect">
            <a:avLst/>
          </a:prstGeom>
          <a:noFill/>
        </p:spPr>
        <p:txBody>
          <a:bodyPr wrap="square" rtlCol="0">
            <a:spAutoFit/>
          </a:bodyPr>
          <a:lstStyle/>
          <a:p>
            <a:r>
              <a:rPr lang="en-US" dirty="0"/>
              <a:t>Device 2</a:t>
            </a:r>
          </a:p>
        </p:txBody>
      </p:sp>
      <p:sp>
        <p:nvSpPr>
          <p:cNvPr id="18" name="TextBox 17">
            <a:extLst>
              <a:ext uri="{FF2B5EF4-FFF2-40B4-BE49-F238E27FC236}">
                <a16:creationId xmlns:a16="http://schemas.microsoft.com/office/drawing/2014/main" id="{B4BE6575-756C-46F9-B2D1-EE3D0C672700}"/>
              </a:ext>
            </a:extLst>
          </p:cNvPr>
          <p:cNvSpPr txBox="1"/>
          <p:nvPr/>
        </p:nvSpPr>
        <p:spPr>
          <a:xfrm>
            <a:off x="7160714" y="715027"/>
            <a:ext cx="1741111" cy="369332"/>
          </a:xfrm>
          <a:prstGeom prst="rect">
            <a:avLst/>
          </a:prstGeom>
          <a:noFill/>
        </p:spPr>
        <p:txBody>
          <a:bodyPr wrap="square" rtlCol="0">
            <a:spAutoFit/>
          </a:bodyPr>
          <a:lstStyle/>
          <a:p>
            <a:r>
              <a:rPr lang="en-US" dirty="0"/>
              <a:t>Device 1</a:t>
            </a:r>
          </a:p>
        </p:txBody>
      </p:sp>
      <p:sp>
        <p:nvSpPr>
          <p:cNvPr id="19" name="TextBox 18">
            <a:extLst>
              <a:ext uri="{FF2B5EF4-FFF2-40B4-BE49-F238E27FC236}">
                <a16:creationId xmlns:a16="http://schemas.microsoft.com/office/drawing/2014/main" id="{F6F954B6-DB18-426F-9BEB-BE7BAF645F06}"/>
              </a:ext>
            </a:extLst>
          </p:cNvPr>
          <p:cNvSpPr txBox="1"/>
          <p:nvPr/>
        </p:nvSpPr>
        <p:spPr>
          <a:xfrm>
            <a:off x="7076665" y="4759983"/>
            <a:ext cx="1741111" cy="369332"/>
          </a:xfrm>
          <a:prstGeom prst="rect">
            <a:avLst/>
          </a:prstGeom>
          <a:noFill/>
        </p:spPr>
        <p:txBody>
          <a:bodyPr wrap="square" rtlCol="0">
            <a:spAutoFit/>
          </a:bodyPr>
          <a:lstStyle/>
          <a:p>
            <a:r>
              <a:rPr lang="en-US" dirty="0"/>
              <a:t>Device 3</a:t>
            </a:r>
          </a:p>
        </p:txBody>
      </p:sp>
      <p:sp>
        <p:nvSpPr>
          <p:cNvPr id="20" name="TextBox 19">
            <a:extLst>
              <a:ext uri="{FF2B5EF4-FFF2-40B4-BE49-F238E27FC236}">
                <a16:creationId xmlns:a16="http://schemas.microsoft.com/office/drawing/2014/main" id="{7D8BEA8D-2298-454B-B352-84BD180DC7CA}"/>
              </a:ext>
            </a:extLst>
          </p:cNvPr>
          <p:cNvSpPr txBox="1"/>
          <p:nvPr/>
        </p:nvSpPr>
        <p:spPr>
          <a:xfrm>
            <a:off x="7144012" y="3196793"/>
            <a:ext cx="1606419" cy="87716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Tree>
    <p:extLst>
      <p:ext uri="{BB962C8B-B14F-4D97-AF65-F5344CB8AC3E}">
        <p14:creationId xmlns:p14="http://schemas.microsoft.com/office/powerpoint/2010/main" val="22693149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97B-DC6F-4D40-B424-14B4836BD42A}"/>
              </a:ext>
            </a:extLst>
          </p:cNvPr>
          <p:cNvSpPr>
            <a:spLocks noGrp="1"/>
          </p:cNvSpPr>
          <p:nvPr>
            <p:ph type="title"/>
          </p:nvPr>
        </p:nvSpPr>
        <p:spPr>
          <a:xfrm>
            <a:off x="629690" y="414671"/>
            <a:ext cx="4275543" cy="1842876"/>
          </a:xfrm>
        </p:spPr>
        <p:txBody>
          <a:bodyPr>
            <a:noAutofit/>
          </a:bodyPr>
          <a:lstStyle/>
          <a:p>
            <a:r>
              <a:rPr lang="en-US" sz="4800" dirty="0">
                <a:latin typeface="+mn-lt"/>
              </a:rPr>
              <a:t>Wire signals to all devices to form a bus</a:t>
            </a:r>
          </a:p>
        </p:txBody>
      </p:sp>
      <p:sp>
        <p:nvSpPr>
          <p:cNvPr id="4" name="Slide Number Placeholder 3">
            <a:extLst>
              <a:ext uri="{FF2B5EF4-FFF2-40B4-BE49-F238E27FC236}">
                <a16:creationId xmlns:a16="http://schemas.microsoft.com/office/drawing/2014/main" id="{931ADF97-4CE1-47AB-86EF-20823C75CD36}"/>
              </a:ext>
            </a:extLst>
          </p:cNvPr>
          <p:cNvSpPr>
            <a:spLocks noGrp="1"/>
          </p:cNvSpPr>
          <p:nvPr>
            <p:ph type="sldNum" sz="quarter" idx="12"/>
          </p:nvPr>
        </p:nvSpPr>
        <p:spPr/>
        <p:txBody>
          <a:bodyPr/>
          <a:lstStyle/>
          <a:p>
            <a:fld id="{0778C724-3839-4D76-A707-B4C23905D055}" type="slidenum">
              <a:rPr lang="en-US" smtClean="0"/>
              <a:t>89</a:t>
            </a:fld>
            <a:endParaRPr lang="en-US"/>
          </a:p>
        </p:txBody>
      </p:sp>
      <p:sp>
        <p:nvSpPr>
          <p:cNvPr id="5" name="Rectangle 4">
            <a:extLst>
              <a:ext uri="{FF2B5EF4-FFF2-40B4-BE49-F238E27FC236}">
                <a16:creationId xmlns:a16="http://schemas.microsoft.com/office/drawing/2014/main" id="{87E1540C-E478-43D3-937A-E58010291927}"/>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C5ACE4-23E5-40FC-A1FA-455EDB9DC506}"/>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B0F7E3-86C4-4D0F-A2CA-7BC11430BF1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2A894D-4815-4D9F-B8C0-F16172424E2A}"/>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B79BC0C2-6D09-4525-B740-6C36F02219FA}"/>
              </a:ext>
            </a:extLst>
          </p:cNvPr>
          <p:cNvCxnSpPr/>
          <p:nvPr/>
        </p:nvCxnSpPr>
        <p:spPr>
          <a:xfrm>
            <a:off x="2868461" y="34008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85E921-CECB-4227-BAE1-CA5B3A23CE2E}"/>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F05790-AB99-41CC-9283-DC62C9216899}"/>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A358BF-00D9-44BE-8A5E-307072E5FAC9}"/>
              </a:ext>
            </a:extLst>
          </p:cNvPr>
          <p:cNvSpPr txBox="1"/>
          <p:nvPr/>
        </p:nvSpPr>
        <p:spPr>
          <a:xfrm>
            <a:off x="563837" y="2489455"/>
            <a:ext cx="2260866" cy="369332"/>
          </a:xfrm>
          <a:prstGeom prst="rect">
            <a:avLst/>
          </a:prstGeom>
          <a:noFill/>
        </p:spPr>
        <p:txBody>
          <a:bodyPr wrap="square" rtlCol="0">
            <a:spAutoFit/>
          </a:bodyPr>
          <a:lstStyle/>
          <a:p>
            <a:r>
              <a:rPr lang="en-US" dirty="0"/>
              <a:t>Microcontroller</a:t>
            </a:r>
          </a:p>
        </p:txBody>
      </p:sp>
      <p:sp>
        <p:nvSpPr>
          <p:cNvPr id="17" name="TextBox 16">
            <a:extLst>
              <a:ext uri="{FF2B5EF4-FFF2-40B4-BE49-F238E27FC236}">
                <a16:creationId xmlns:a16="http://schemas.microsoft.com/office/drawing/2014/main" id="{42BEF3FF-8766-476C-A7E7-86C79B634912}"/>
              </a:ext>
            </a:extLst>
          </p:cNvPr>
          <p:cNvSpPr txBox="1"/>
          <p:nvPr/>
        </p:nvSpPr>
        <p:spPr>
          <a:xfrm>
            <a:off x="1045840" y="3235078"/>
            <a:ext cx="1822621" cy="877163"/>
          </a:xfrm>
          <a:prstGeom prst="rect">
            <a:avLst/>
          </a:prstGeom>
          <a:noFill/>
        </p:spPr>
        <p:txBody>
          <a:bodyPr wrap="square" rtlCol="0">
            <a:spAutoFit/>
          </a:bodyPr>
          <a:lstStyle/>
          <a:p>
            <a:pPr algn="r"/>
            <a:r>
              <a:rPr lang="en-US" sz="1700" dirty="0">
                <a:solidFill>
                  <a:schemeClr val="bg1"/>
                </a:solidFill>
              </a:rPr>
              <a:t>Data Out</a:t>
            </a:r>
            <a:br>
              <a:rPr lang="en-US" sz="1700" dirty="0">
                <a:solidFill>
                  <a:schemeClr val="bg1"/>
                </a:solidFill>
              </a:rPr>
            </a:br>
            <a:r>
              <a:rPr lang="en-US" sz="1700" dirty="0">
                <a:solidFill>
                  <a:schemeClr val="bg1"/>
                </a:solidFill>
              </a:rPr>
              <a:t>Data In</a:t>
            </a:r>
            <a:br>
              <a:rPr lang="en-US" sz="1700" dirty="0">
                <a:solidFill>
                  <a:schemeClr val="bg1"/>
                </a:solidFill>
              </a:rPr>
            </a:br>
            <a:r>
              <a:rPr lang="en-US" sz="1700" dirty="0">
                <a:solidFill>
                  <a:schemeClr val="bg1"/>
                </a:solidFill>
              </a:rPr>
              <a:t>Clock</a:t>
            </a:r>
          </a:p>
        </p:txBody>
      </p:sp>
      <p:cxnSp>
        <p:nvCxnSpPr>
          <p:cNvPr id="18" name="Straight Connector 17">
            <a:extLst>
              <a:ext uri="{FF2B5EF4-FFF2-40B4-BE49-F238E27FC236}">
                <a16:creationId xmlns:a16="http://schemas.microsoft.com/office/drawing/2014/main" id="{89940CAB-6042-4FF4-88E0-E6AA417C888F}"/>
              </a:ext>
            </a:extLst>
          </p:cNvPr>
          <p:cNvCxnSpPr>
            <a:cxnSpLocks/>
          </p:cNvCxnSpPr>
          <p:nvPr/>
        </p:nvCxnSpPr>
        <p:spPr>
          <a:xfrm>
            <a:off x="5526064" y="1336109"/>
            <a:ext cx="16179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44782D-0C85-4CC6-ADE2-F5079D766A56}"/>
              </a:ext>
            </a:extLst>
          </p:cNvPr>
          <p:cNvCxnSpPr>
            <a:cxnSpLocks/>
          </p:cNvCxnSpPr>
          <p:nvPr/>
        </p:nvCxnSpPr>
        <p:spPr>
          <a:xfrm>
            <a:off x="5876793" y="1616901"/>
            <a:ext cx="12672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DF0F0A-A7FA-42C4-B38C-B657EDF13A9E}"/>
              </a:ext>
            </a:extLst>
          </p:cNvPr>
          <p:cNvCxnSpPr>
            <a:cxnSpLocks/>
          </p:cNvCxnSpPr>
          <p:nvPr/>
        </p:nvCxnSpPr>
        <p:spPr>
          <a:xfrm>
            <a:off x="6200382" y="1869509"/>
            <a:ext cx="94363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B3EE70-F0A3-4627-9126-6AB1FC54D99C}"/>
              </a:ext>
            </a:extLst>
          </p:cNvPr>
          <p:cNvCxnSpPr>
            <a:cxnSpLocks/>
          </p:cNvCxnSpPr>
          <p:nvPr/>
        </p:nvCxnSpPr>
        <p:spPr>
          <a:xfrm>
            <a:off x="6200382" y="18695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ACBB6E-B394-4222-B5DB-60C0EE30F30F}"/>
              </a:ext>
            </a:extLst>
          </p:cNvPr>
          <p:cNvCxnSpPr>
            <a:cxnSpLocks/>
          </p:cNvCxnSpPr>
          <p:nvPr/>
        </p:nvCxnSpPr>
        <p:spPr>
          <a:xfrm>
            <a:off x="5876793" y="1616901"/>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5E4F8C-DD4C-4CA9-8DB6-2030C4DF6DC3}"/>
              </a:ext>
            </a:extLst>
          </p:cNvPr>
          <p:cNvCxnSpPr>
            <a:cxnSpLocks/>
          </p:cNvCxnSpPr>
          <p:nvPr/>
        </p:nvCxnSpPr>
        <p:spPr>
          <a:xfrm>
            <a:off x="5526064" y="13361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8C49C37-0EDE-41A6-BA6D-11DF71434EEA}"/>
              </a:ext>
            </a:extLst>
          </p:cNvPr>
          <p:cNvCxnSpPr>
            <a:cxnSpLocks/>
          </p:cNvCxnSpPr>
          <p:nvPr/>
        </p:nvCxnSpPr>
        <p:spPr>
          <a:xfrm>
            <a:off x="4035467" y="5421682"/>
            <a:ext cx="31085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08AECB-907A-45CA-8EAF-C148CF67341A}"/>
              </a:ext>
            </a:extLst>
          </p:cNvPr>
          <p:cNvCxnSpPr>
            <a:cxnSpLocks/>
          </p:cNvCxnSpPr>
          <p:nvPr/>
        </p:nvCxnSpPr>
        <p:spPr>
          <a:xfrm>
            <a:off x="4436300" y="5702474"/>
            <a:ext cx="27077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56E1A1-F7E6-4FF5-AB6E-AF8F49F2CDBB}"/>
              </a:ext>
            </a:extLst>
          </p:cNvPr>
          <p:cNvCxnSpPr>
            <a:cxnSpLocks/>
          </p:cNvCxnSpPr>
          <p:nvPr/>
        </p:nvCxnSpPr>
        <p:spPr>
          <a:xfrm>
            <a:off x="4835045" y="5955082"/>
            <a:ext cx="23089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0838B3-FEA6-4B2C-BC05-3F15B3B1549D}"/>
              </a:ext>
            </a:extLst>
          </p:cNvPr>
          <p:cNvCxnSpPr>
            <a:cxnSpLocks/>
          </p:cNvCxnSpPr>
          <p:nvPr/>
        </p:nvCxnSpPr>
        <p:spPr>
          <a:xfrm>
            <a:off x="4835045" y="3934216"/>
            <a:ext cx="0" cy="2020866"/>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FEA87D-A52C-49BF-B80D-3CB104A83FD5}"/>
              </a:ext>
            </a:extLst>
          </p:cNvPr>
          <p:cNvCxnSpPr>
            <a:cxnSpLocks/>
          </p:cNvCxnSpPr>
          <p:nvPr/>
        </p:nvCxnSpPr>
        <p:spPr>
          <a:xfrm>
            <a:off x="4436300" y="3673659"/>
            <a:ext cx="0" cy="2028815"/>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7331D8-3372-48DB-911C-BDD0DDD92A78}"/>
              </a:ext>
            </a:extLst>
          </p:cNvPr>
          <p:cNvCxnSpPr>
            <a:cxnSpLocks/>
          </p:cNvCxnSpPr>
          <p:nvPr/>
        </p:nvCxnSpPr>
        <p:spPr>
          <a:xfrm>
            <a:off x="4035467" y="3408120"/>
            <a:ext cx="0" cy="2013562"/>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5C06C1-30B1-45F5-9D42-0A5720CAC5C5}"/>
              </a:ext>
            </a:extLst>
          </p:cNvPr>
          <p:cNvSpPr txBox="1"/>
          <p:nvPr/>
        </p:nvSpPr>
        <p:spPr>
          <a:xfrm>
            <a:off x="7144012" y="3196793"/>
            <a:ext cx="1724408" cy="87716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
        <p:nvSpPr>
          <p:cNvPr id="61" name="TextBox 60">
            <a:extLst>
              <a:ext uri="{FF2B5EF4-FFF2-40B4-BE49-F238E27FC236}">
                <a16:creationId xmlns:a16="http://schemas.microsoft.com/office/drawing/2014/main" id="{8B728EA1-27FB-4CFE-B78B-5425E2BE5185}"/>
              </a:ext>
            </a:extLst>
          </p:cNvPr>
          <p:cNvSpPr txBox="1"/>
          <p:nvPr/>
        </p:nvSpPr>
        <p:spPr>
          <a:xfrm>
            <a:off x="7144012" y="2741391"/>
            <a:ext cx="1741111" cy="369332"/>
          </a:xfrm>
          <a:prstGeom prst="rect">
            <a:avLst/>
          </a:prstGeom>
          <a:noFill/>
        </p:spPr>
        <p:txBody>
          <a:bodyPr wrap="square" rtlCol="0">
            <a:spAutoFit/>
          </a:bodyPr>
          <a:lstStyle/>
          <a:p>
            <a:r>
              <a:rPr lang="en-US" dirty="0"/>
              <a:t>Device 2</a:t>
            </a:r>
          </a:p>
        </p:txBody>
      </p:sp>
      <p:sp>
        <p:nvSpPr>
          <p:cNvPr id="62" name="TextBox 61">
            <a:extLst>
              <a:ext uri="{FF2B5EF4-FFF2-40B4-BE49-F238E27FC236}">
                <a16:creationId xmlns:a16="http://schemas.microsoft.com/office/drawing/2014/main" id="{A6C63AF0-F23B-4ACE-904E-22FD4D4E8355}"/>
              </a:ext>
            </a:extLst>
          </p:cNvPr>
          <p:cNvSpPr txBox="1"/>
          <p:nvPr/>
        </p:nvSpPr>
        <p:spPr>
          <a:xfrm>
            <a:off x="7160714" y="715027"/>
            <a:ext cx="1741111" cy="369332"/>
          </a:xfrm>
          <a:prstGeom prst="rect">
            <a:avLst/>
          </a:prstGeom>
          <a:noFill/>
        </p:spPr>
        <p:txBody>
          <a:bodyPr wrap="square" rtlCol="0">
            <a:spAutoFit/>
          </a:bodyPr>
          <a:lstStyle/>
          <a:p>
            <a:r>
              <a:rPr lang="en-US" dirty="0"/>
              <a:t>Device 1</a:t>
            </a:r>
          </a:p>
        </p:txBody>
      </p:sp>
      <p:sp>
        <p:nvSpPr>
          <p:cNvPr id="63" name="TextBox 62">
            <a:extLst>
              <a:ext uri="{FF2B5EF4-FFF2-40B4-BE49-F238E27FC236}">
                <a16:creationId xmlns:a16="http://schemas.microsoft.com/office/drawing/2014/main" id="{1DDB9009-C453-49A0-8173-56BB3FAF514F}"/>
              </a:ext>
            </a:extLst>
          </p:cNvPr>
          <p:cNvSpPr txBox="1"/>
          <p:nvPr/>
        </p:nvSpPr>
        <p:spPr>
          <a:xfrm>
            <a:off x="7076665" y="4759983"/>
            <a:ext cx="1741111" cy="369332"/>
          </a:xfrm>
          <a:prstGeom prst="rect">
            <a:avLst/>
          </a:prstGeom>
          <a:noFill/>
        </p:spPr>
        <p:txBody>
          <a:bodyPr wrap="square" rtlCol="0">
            <a:spAutoFit/>
          </a:bodyPr>
          <a:lstStyle/>
          <a:p>
            <a:r>
              <a:rPr lang="en-US" dirty="0"/>
              <a:t>Device 3</a:t>
            </a:r>
          </a:p>
        </p:txBody>
      </p:sp>
      <p:sp>
        <p:nvSpPr>
          <p:cNvPr id="64" name="TextBox 63">
            <a:extLst>
              <a:ext uri="{FF2B5EF4-FFF2-40B4-BE49-F238E27FC236}">
                <a16:creationId xmlns:a16="http://schemas.microsoft.com/office/drawing/2014/main" id="{7D2D1BBA-CC4A-451A-94BC-04F646A476FD}"/>
              </a:ext>
            </a:extLst>
          </p:cNvPr>
          <p:cNvSpPr txBox="1"/>
          <p:nvPr/>
        </p:nvSpPr>
        <p:spPr>
          <a:xfrm>
            <a:off x="7144013" y="1152393"/>
            <a:ext cx="1741110" cy="87716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
        <p:nvSpPr>
          <p:cNvPr id="65" name="TextBox 64">
            <a:extLst>
              <a:ext uri="{FF2B5EF4-FFF2-40B4-BE49-F238E27FC236}">
                <a16:creationId xmlns:a16="http://schemas.microsoft.com/office/drawing/2014/main" id="{F7605425-BDAE-47C3-B600-8D4127F35E71}"/>
              </a:ext>
            </a:extLst>
          </p:cNvPr>
          <p:cNvSpPr txBox="1"/>
          <p:nvPr/>
        </p:nvSpPr>
        <p:spPr>
          <a:xfrm>
            <a:off x="7160715" y="5210827"/>
            <a:ext cx="1724408" cy="87716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Tree>
    <p:extLst>
      <p:ext uri="{BB962C8B-B14F-4D97-AF65-F5344CB8AC3E}">
        <p14:creationId xmlns:p14="http://schemas.microsoft.com/office/powerpoint/2010/main" val="2982346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123A-8DDE-4F89-AA12-8D6E14FA4405}"/>
              </a:ext>
            </a:extLst>
          </p:cNvPr>
          <p:cNvSpPr>
            <a:spLocks noGrp="1"/>
          </p:cNvSpPr>
          <p:nvPr>
            <p:ph type="title"/>
          </p:nvPr>
        </p:nvSpPr>
        <p:spPr>
          <a:xfrm>
            <a:off x="373965" y="410368"/>
            <a:ext cx="11274083" cy="1325563"/>
          </a:xfrm>
        </p:spPr>
        <p:txBody>
          <a:bodyPr>
            <a:normAutofit/>
          </a:bodyPr>
          <a:lstStyle/>
          <a:p>
            <a:r>
              <a:rPr lang="en-US" sz="4000" dirty="0">
                <a:latin typeface="+mn-lt"/>
              </a:rPr>
              <a:t>nRF52833 – Microcontroller on the </a:t>
            </a:r>
            <a:r>
              <a:rPr lang="en-US" sz="4000" dirty="0" err="1">
                <a:latin typeface="+mn-lt"/>
              </a:rPr>
              <a:t>Micro:bit</a:t>
            </a:r>
            <a:r>
              <a:rPr lang="en-US" sz="4000" dirty="0">
                <a:latin typeface="+mn-lt"/>
              </a:rPr>
              <a:t> v2</a:t>
            </a:r>
          </a:p>
        </p:txBody>
      </p:sp>
      <p:sp>
        <p:nvSpPr>
          <p:cNvPr id="3" name="Content Placeholder 2">
            <a:extLst>
              <a:ext uri="{FF2B5EF4-FFF2-40B4-BE49-F238E27FC236}">
                <a16:creationId xmlns:a16="http://schemas.microsoft.com/office/drawing/2014/main" id="{10B79067-E6DA-4EE2-A6E6-C8B2F99B6BB0}"/>
              </a:ext>
            </a:extLst>
          </p:cNvPr>
          <p:cNvSpPr>
            <a:spLocks noGrp="1"/>
          </p:cNvSpPr>
          <p:nvPr>
            <p:ph idx="1"/>
          </p:nvPr>
        </p:nvSpPr>
        <p:spPr/>
        <p:txBody>
          <a:bodyPr/>
          <a:lstStyle/>
          <a:p>
            <a:r>
              <a:rPr lang="en-US" dirty="0">
                <a:latin typeface="+mj-lt"/>
              </a:rPr>
              <a:t>32-bit ARM Cortex-M4F microcontroller</a:t>
            </a:r>
          </a:p>
          <a:p>
            <a:pPr lvl="1"/>
            <a:r>
              <a:rPr lang="en-US" dirty="0">
                <a:latin typeface="+mj-lt"/>
              </a:rPr>
              <a:t>64 MHz core, 128 KB RAM, 512 KB Flash</a:t>
            </a:r>
          </a:p>
          <a:p>
            <a:pPr lvl="1"/>
            <a:r>
              <a:rPr lang="en-US" dirty="0">
                <a:latin typeface="+mj-lt"/>
              </a:rPr>
              <a:t>Floating point support</a:t>
            </a:r>
          </a:p>
          <a:p>
            <a:pPr lvl="1"/>
            <a:r>
              <a:rPr lang="en-US" dirty="0">
                <a:latin typeface="+mj-lt"/>
              </a:rPr>
              <a:t>2.4 GHz Radio: Bluetooth Low energy / 802.15.4</a:t>
            </a:r>
          </a:p>
          <a:p>
            <a:pPr lvl="1"/>
            <a:r>
              <a:rPr lang="en-US" dirty="0">
                <a:latin typeface="+mj-lt"/>
              </a:rPr>
              <a:t>Various peripherals</a:t>
            </a:r>
          </a:p>
          <a:p>
            <a:pPr lvl="2"/>
            <a:r>
              <a:rPr lang="en-US" dirty="0">
                <a:latin typeface="+mj-lt"/>
              </a:rPr>
              <a:t>ADC, PWM</a:t>
            </a:r>
          </a:p>
          <a:p>
            <a:pPr lvl="2"/>
            <a:r>
              <a:rPr lang="en-US" dirty="0">
                <a:latin typeface="+mj-lt"/>
              </a:rPr>
              <a:t>I2C, UART, SPI, USB</a:t>
            </a:r>
          </a:p>
          <a:p>
            <a:pPr lvl="2"/>
            <a:r>
              <a:rPr lang="en-US" dirty="0">
                <a:latin typeface="+mj-lt"/>
              </a:rPr>
              <a:t>RNG, 32-bit Timers, Watchdog, Temperature</a:t>
            </a:r>
          </a:p>
          <a:p>
            <a:pPr lvl="2"/>
            <a:r>
              <a:rPr lang="en-US" dirty="0">
                <a:latin typeface="+mj-lt"/>
              </a:rPr>
              <a:t>Up to 42 I/O pins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7E578D96-2DFC-4902-A7DD-9B7DA5F550FC}"/>
              </a:ext>
            </a:extLst>
          </p:cNvPr>
          <p:cNvSpPr>
            <a:spLocks noGrp="1"/>
          </p:cNvSpPr>
          <p:nvPr>
            <p:ph type="sldNum" sz="quarter" idx="12"/>
          </p:nvPr>
        </p:nvSpPr>
        <p:spPr/>
        <p:txBody>
          <a:bodyPr/>
          <a:lstStyle/>
          <a:p>
            <a:fld id="{0778C724-3839-4D76-A707-B4C23905D055}" type="slidenum">
              <a:rPr lang="en-US" smtClean="0"/>
              <a:t>9</a:t>
            </a:fld>
            <a:endParaRPr lang="en-US"/>
          </a:p>
        </p:txBody>
      </p:sp>
      <p:pic>
        <p:nvPicPr>
          <p:cNvPr id="5122" name="Picture 2" descr="nRF52833 - Advanced Bluetooth multiprotocol SoC - nordicsemi.com">
            <a:extLst>
              <a:ext uri="{FF2B5EF4-FFF2-40B4-BE49-F238E27FC236}">
                <a16:creationId xmlns:a16="http://schemas.microsoft.com/office/drawing/2014/main" id="{0B24C1A5-6CBC-4D7C-A896-90F51A2181D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75869" y="2281116"/>
            <a:ext cx="2989263" cy="29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1277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D317-E43D-47E2-B577-DA35F3618C2E}"/>
              </a:ext>
            </a:extLst>
          </p:cNvPr>
          <p:cNvSpPr>
            <a:spLocks noGrp="1"/>
          </p:cNvSpPr>
          <p:nvPr>
            <p:ph type="title"/>
          </p:nvPr>
        </p:nvSpPr>
        <p:spPr/>
        <p:txBody>
          <a:bodyPr>
            <a:normAutofit/>
          </a:bodyPr>
          <a:lstStyle/>
          <a:p>
            <a:r>
              <a:rPr lang="en-US" sz="4000" dirty="0">
                <a:latin typeface="+mn-lt"/>
              </a:rPr>
              <a:t>Communicating on a bus</a:t>
            </a:r>
          </a:p>
        </p:txBody>
      </p:sp>
      <p:sp>
        <p:nvSpPr>
          <p:cNvPr id="3" name="Content Placeholder 2">
            <a:extLst>
              <a:ext uri="{FF2B5EF4-FFF2-40B4-BE49-F238E27FC236}">
                <a16:creationId xmlns:a16="http://schemas.microsoft.com/office/drawing/2014/main" id="{531FD34E-28D5-49D4-831A-BACF74BC40E1}"/>
              </a:ext>
            </a:extLst>
          </p:cNvPr>
          <p:cNvSpPr>
            <a:spLocks noGrp="1"/>
          </p:cNvSpPr>
          <p:nvPr>
            <p:ph idx="1"/>
          </p:nvPr>
        </p:nvSpPr>
        <p:spPr/>
        <p:txBody>
          <a:bodyPr/>
          <a:lstStyle/>
          <a:p>
            <a:pPr marL="0" indent="0">
              <a:buNone/>
            </a:pPr>
            <a:r>
              <a:rPr lang="en-US" b="1" dirty="0"/>
              <a:t>How do you distinguish which device you are talking to?</a:t>
            </a:r>
          </a:p>
          <a:p>
            <a:pPr marL="0" indent="0">
              <a:buNone/>
            </a:pPr>
            <a:endParaRPr lang="en-US" b="1" dirty="0"/>
          </a:p>
          <a:p>
            <a:r>
              <a:rPr lang="en-US" dirty="0"/>
              <a:t>Address for each device</a:t>
            </a:r>
          </a:p>
          <a:p>
            <a:endParaRPr lang="en-US" dirty="0"/>
          </a:p>
          <a:p>
            <a:endParaRPr lang="en-US" dirty="0"/>
          </a:p>
          <a:p>
            <a:endParaRPr lang="en-US" dirty="0"/>
          </a:p>
          <a:p>
            <a:r>
              <a:rPr lang="en-US" dirty="0"/>
              <a:t>GPIO pin for each device</a:t>
            </a:r>
          </a:p>
        </p:txBody>
      </p:sp>
      <p:sp>
        <p:nvSpPr>
          <p:cNvPr id="4" name="Slide Number Placeholder 3">
            <a:extLst>
              <a:ext uri="{FF2B5EF4-FFF2-40B4-BE49-F238E27FC236}">
                <a16:creationId xmlns:a16="http://schemas.microsoft.com/office/drawing/2014/main" id="{44C9B3E1-DB39-426A-A0BB-9A891FECD259}"/>
              </a:ext>
            </a:extLst>
          </p:cNvPr>
          <p:cNvSpPr>
            <a:spLocks noGrp="1"/>
          </p:cNvSpPr>
          <p:nvPr>
            <p:ph type="sldNum" sz="quarter" idx="12"/>
          </p:nvPr>
        </p:nvSpPr>
        <p:spPr/>
        <p:txBody>
          <a:bodyPr/>
          <a:lstStyle/>
          <a:p>
            <a:fld id="{0778C724-3839-4D76-A707-B4C23905D055}" type="slidenum">
              <a:rPr lang="en-US" smtClean="0"/>
              <a:t>90</a:t>
            </a:fld>
            <a:endParaRPr lang="en-US"/>
          </a:p>
        </p:txBody>
      </p:sp>
    </p:spTree>
    <p:extLst>
      <p:ext uri="{BB962C8B-B14F-4D97-AF65-F5344CB8AC3E}">
        <p14:creationId xmlns:p14="http://schemas.microsoft.com/office/powerpoint/2010/main" val="2902031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D317-E43D-47E2-B577-DA35F3618C2E}"/>
              </a:ext>
            </a:extLst>
          </p:cNvPr>
          <p:cNvSpPr>
            <a:spLocks noGrp="1"/>
          </p:cNvSpPr>
          <p:nvPr>
            <p:ph type="title"/>
          </p:nvPr>
        </p:nvSpPr>
        <p:spPr/>
        <p:txBody>
          <a:bodyPr>
            <a:normAutofit/>
          </a:bodyPr>
          <a:lstStyle/>
          <a:p>
            <a:r>
              <a:rPr lang="en-US" sz="4000" dirty="0">
                <a:latin typeface="+mn-lt"/>
              </a:rPr>
              <a:t>Communicating on a bus</a:t>
            </a:r>
          </a:p>
        </p:txBody>
      </p:sp>
      <p:sp>
        <p:nvSpPr>
          <p:cNvPr id="3" name="Content Placeholder 2">
            <a:extLst>
              <a:ext uri="{FF2B5EF4-FFF2-40B4-BE49-F238E27FC236}">
                <a16:creationId xmlns:a16="http://schemas.microsoft.com/office/drawing/2014/main" id="{531FD34E-28D5-49D4-831A-BACF74BC40E1}"/>
              </a:ext>
            </a:extLst>
          </p:cNvPr>
          <p:cNvSpPr>
            <a:spLocks noGrp="1"/>
          </p:cNvSpPr>
          <p:nvPr>
            <p:ph idx="1"/>
          </p:nvPr>
        </p:nvSpPr>
        <p:spPr/>
        <p:txBody>
          <a:bodyPr>
            <a:normAutofit lnSpcReduction="10000"/>
          </a:bodyPr>
          <a:lstStyle/>
          <a:p>
            <a:pPr marL="0" indent="0">
              <a:buNone/>
            </a:pPr>
            <a:r>
              <a:rPr lang="en-US" b="1" dirty="0"/>
              <a:t>How do you distinguish which device you are talking to?</a:t>
            </a:r>
          </a:p>
          <a:p>
            <a:pPr marL="0" indent="0">
              <a:buNone/>
            </a:pPr>
            <a:endParaRPr lang="en-US" b="1" dirty="0"/>
          </a:p>
          <a:p>
            <a:pPr marL="514350" indent="-514350">
              <a:buFont typeface="+mj-lt"/>
              <a:buAutoNum type="arabicPeriod"/>
            </a:pPr>
            <a:r>
              <a:rPr lang="en-US" dirty="0"/>
              <a:t>Address for each device</a:t>
            </a:r>
          </a:p>
          <a:p>
            <a:pPr lvl="1"/>
            <a:r>
              <a:rPr lang="en-US" dirty="0"/>
              <a:t>Devices must always listen and then discard messages that aren’t for them</a:t>
            </a:r>
          </a:p>
          <a:p>
            <a:pPr lvl="1"/>
            <a:r>
              <a:rPr lang="en-US" dirty="0"/>
              <a:t>Need to define packet format so it’s clear where the address is</a:t>
            </a:r>
          </a:p>
          <a:p>
            <a:pPr lvl="1"/>
            <a:r>
              <a:rPr lang="en-US" dirty="0"/>
              <a:t>Need a method for addressing devices</a:t>
            </a:r>
          </a:p>
          <a:p>
            <a:pPr lvl="1"/>
            <a:endParaRPr lang="en-US" dirty="0"/>
          </a:p>
          <a:p>
            <a:pPr marL="514350" indent="-514350">
              <a:buFont typeface="+mj-lt"/>
              <a:buAutoNum type="arabicPeriod"/>
            </a:pPr>
            <a:r>
              <a:rPr lang="en-US" dirty="0"/>
              <a:t>GPIO pin for each device</a:t>
            </a:r>
          </a:p>
          <a:p>
            <a:pPr lvl="1"/>
            <a:r>
              <a:rPr lang="en-US" dirty="0"/>
              <a:t>Signal which device is being communicated with</a:t>
            </a:r>
          </a:p>
          <a:p>
            <a:pPr lvl="1"/>
            <a:r>
              <a:rPr lang="en-US" dirty="0"/>
              <a:t>Only activates communication on transition of “select” line</a:t>
            </a:r>
          </a:p>
        </p:txBody>
      </p:sp>
      <p:sp>
        <p:nvSpPr>
          <p:cNvPr id="4" name="Slide Number Placeholder 3">
            <a:extLst>
              <a:ext uri="{FF2B5EF4-FFF2-40B4-BE49-F238E27FC236}">
                <a16:creationId xmlns:a16="http://schemas.microsoft.com/office/drawing/2014/main" id="{44C9B3E1-DB39-426A-A0BB-9A891FECD259}"/>
              </a:ext>
            </a:extLst>
          </p:cNvPr>
          <p:cNvSpPr>
            <a:spLocks noGrp="1"/>
          </p:cNvSpPr>
          <p:nvPr>
            <p:ph type="sldNum" sz="quarter" idx="12"/>
          </p:nvPr>
        </p:nvSpPr>
        <p:spPr/>
        <p:txBody>
          <a:bodyPr/>
          <a:lstStyle/>
          <a:p>
            <a:fld id="{0778C724-3839-4D76-A707-B4C23905D055}" type="slidenum">
              <a:rPr lang="en-US" smtClean="0"/>
              <a:t>91</a:t>
            </a:fld>
            <a:endParaRPr lang="en-US"/>
          </a:p>
        </p:txBody>
      </p:sp>
    </p:spTree>
    <p:extLst>
      <p:ext uri="{BB962C8B-B14F-4D97-AF65-F5344CB8AC3E}">
        <p14:creationId xmlns:p14="http://schemas.microsoft.com/office/powerpoint/2010/main" val="1735403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97B-DC6F-4D40-B424-14B4836BD42A}"/>
              </a:ext>
            </a:extLst>
          </p:cNvPr>
          <p:cNvSpPr>
            <a:spLocks noGrp="1"/>
          </p:cNvSpPr>
          <p:nvPr>
            <p:ph type="title"/>
          </p:nvPr>
        </p:nvSpPr>
        <p:spPr>
          <a:xfrm>
            <a:off x="563837" y="-63752"/>
            <a:ext cx="10515600" cy="1325563"/>
          </a:xfrm>
        </p:spPr>
        <p:txBody>
          <a:bodyPr/>
          <a:lstStyle/>
          <a:p>
            <a:r>
              <a:rPr lang="en-US" dirty="0"/>
              <a:t>Separate chip select line for each device</a:t>
            </a:r>
          </a:p>
        </p:txBody>
      </p:sp>
      <p:sp>
        <p:nvSpPr>
          <p:cNvPr id="4" name="Slide Number Placeholder 3">
            <a:extLst>
              <a:ext uri="{FF2B5EF4-FFF2-40B4-BE49-F238E27FC236}">
                <a16:creationId xmlns:a16="http://schemas.microsoft.com/office/drawing/2014/main" id="{931ADF97-4CE1-47AB-86EF-20823C75CD36}"/>
              </a:ext>
            </a:extLst>
          </p:cNvPr>
          <p:cNvSpPr>
            <a:spLocks noGrp="1"/>
          </p:cNvSpPr>
          <p:nvPr>
            <p:ph type="sldNum" sz="quarter" idx="12"/>
          </p:nvPr>
        </p:nvSpPr>
        <p:spPr/>
        <p:txBody>
          <a:bodyPr/>
          <a:lstStyle/>
          <a:p>
            <a:fld id="{0778C724-3839-4D76-A707-B4C23905D055}" type="slidenum">
              <a:rPr lang="en-US" smtClean="0"/>
              <a:t>92</a:t>
            </a:fld>
            <a:endParaRPr lang="en-US"/>
          </a:p>
        </p:txBody>
      </p:sp>
      <p:grpSp>
        <p:nvGrpSpPr>
          <p:cNvPr id="57" name="Group 56">
            <a:extLst>
              <a:ext uri="{FF2B5EF4-FFF2-40B4-BE49-F238E27FC236}">
                <a16:creationId xmlns:a16="http://schemas.microsoft.com/office/drawing/2014/main" id="{2A514702-C5F1-424B-910E-8FBAFB3DD304}"/>
              </a:ext>
            </a:extLst>
          </p:cNvPr>
          <p:cNvGrpSpPr/>
          <p:nvPr/>
        </p:nvGrpSpPr>
        <p:grpSpPr>
          <a:xfrm>
            <a:off x="563837" y="715027"/>
            <a:ext cx="8337988" cy="5754664"/>
            <a:chOff x="563837" y="715027"/>
            <a:chExt cx="8337988" cy="5754664"/>
          </a:xfrm>
        </p:grpSpPr>
        <p:sp>
          <p:nvSpPr>
            <p:cNvPr id="5" name="Rectangle 4">
              <a:extLst>
                <a:ext uri="{FF2B5EF4-FFF2-40B4-BE49-F238E27FC236}">
                  <a16:creationId xmlns:a16="http://schemas.microsoft.com/office/drawing/2014/main" id="{87E1540C-E478-43D3-937A-E58010291927}"/>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C5ACE4-23E5-40FC-A1FA-455EDB9DC506}"/>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B0F7E3-86C4-4D0F-A2CA-7BC11430BF1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2A894D-4815-4D9F-B8C0-F16172424E2A}"/>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B79BC0C2-6D09-4525-B740-6C36F02219FA}"/>
                </a:ext>
              </a:extLst>
            </p:cNvPr>
            <p:cNvCxnSpPr/>
            <p:nvPr/>
          </p:nvCxnSpPr>
          <p:spPr>
            <a:xfrm>
              <a:off x="2868461" y="34008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85E921-CECB-4227-BAE1-CA5B3A23CE2E}"/>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F05790-AB99-41CC-9283-DC62C9216899}"/>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A358BF-00D9-44BE-8A5E-307072E5FAC9}"/>
                </a:ext>
              </a:extLst>
            </p:cNvPr>
            <p:cNvSpPr txBox="1"/>
            <p:nvPr/>
          </p:nvSpPr>
          <p:spPr>
            <a:xfrm>
              <a:off x="563837" y="2489455"/>
              <a:ext cx="2260866" cy="369332"/>
            </a:xfrm>
            <a:prstGeom prst="rect">
              <a:avLst/>
            </a:prstGeom>
            <a:noFill/>
          </p:spPr>
          <p:txBody>
            <a:bodyPr wrap="square" rtlCol="0">
              <a:spAutoFit/>
            </a:bodyPr>
            <a:lstStyle/>
            <a:p>
              <a:r>
                <a:rPr lang="en-US" dirty="0"/>
                <a:t>Microcontroller</a:t>
              </a:r>
            </a:p>
          </p:txBody>
        </p:sp>
        <p:sp>
          <p:nvSpPr>
            <p:cNvPr id="17" name="TextBox 16">
              <a:extLst>
                <a:ext uri="{FF2B5EF4-FFF2-40B4-BE49-F238E27FC236}">
                  <a16:creationId xmlns:a16="http://schemas.microsoft.com/office/drawing/2014/main" id="{42BEF3FF-8766-476C-A7E7-86C79B634912}"/>
                </a:ext>
              </a:extLst>
            </p:cNvPr>
            <p:cNvSpPr txBox="1"/>
            <p:nvPr/>
          </p:nvSpPr>
          <p:spPr>
            <a:xfrm>
              <a:off x="789142" y="3235078"/>
              <a:ext cx="2079320" cy="1661993"/>
            </a:xfrm>
            <a:prstGeom prst="rect">
              <a:avLst/>
            </a:prstGeom>
            <a:noFill/>
          </p:spPr>
          <p:txBody>
            <a:bodyPr wrap="square" rtlCol="0">
              <a:spAutoFit/>
            </a:bodyPr>
            <a:lstStyle/>
            <a:p>
              <a:pPr algn="r"/>
              <a:r>
                <a:rPr lang="en-US" sz="1700" dirty="0">
                  <a:solidFill>
                    <a:schemeClr val="bg1"/>
                  </a:solidFill>
                </a:rPr>
                <a:t>Data Out</a:t>
              </a:r>
              <a:br>
                <a:rPr lang="en-US" sz="1700" dirty="0">
                  <a:solidFill>
                    <a:schemeClr val="bg1"/>
                  </a:solidFill>
                </a:rPr>
              </a:br>
              <a:r>
                <a:rPr lang="en-US" sz="1700" dirty="0">
                  <a:solidFill>
                    <a:schemeClr val="bg1"/>
                  </a:solidFill>
                </a:rPr>
                <a:t>Data In</a:t>
              </a:r>
              <a:br>
                <a:rPr lang="en-US" sz="1700" dirty="0">
                  <a:solidFill>
                    <a:schemeClr val="bg1"/>
                  </a:solidFill>
                </a:rPr>
              </a:br>
              <a:r>
                <a:rPr lang="en-US" sz="1700" dirty="0">
                  <a:solidFill>
                    <a:schemeClr val="bg1"/>
                  </a:solidFill>
                </a:rPr>
                <a:t>Clock</a:t>
              </a:r>
            </a:p>
            <a:p>
              <a:pPr algn="r"/>
              <a:r>
                <a:rPr lang="en-US" sz="1700" dirty="0">
                  <a:solidFill>
                    <a:schemeClr val="bg1"/>
                  </a:solidFill>
                </a:rPr>
                <a:t>(2) Chip Select</a:t>
              </a:r>
            </a:p>
            <a:p>
              <a:pPr marL="342900" indent="-342900" algn="r">
                <a:buAutoNum type="arabicParenBoth"/>
              </a:pPr>
              <a:r>
                <a:rPr lang="en-US" sz="1700" dirty="0">
                  <a:solidFill>
                    <a:schemeClr val="bg1"/>
                  </a:solidFill>
                </a:rPr>
                <a:t>Chip Select</a:t>
              </a:r>
            </a:p>
            <a:p>
              <a:pPr lvl="1" algn="r"/>
              <a:r>
                <a:rPr lang="en-US" sz="1700" dirty="0">
                  <a:solidFill>
                    <a:schemeClr val="bg1"/>
                  </a:solidFill>
                </a:rPr>
                <a:t>(3) Chip Select</a:t>
              </a:r>
            </a:p>
          </p:txBody>
        </p:sp>
        <p:cxnSp>
          <p:nvCxnSpPr>
            <p:cNvPr id="18" name="Straight Connector 17">
              <a:extLst>
                <a:ext uri="{FF2B5EF4-FFF2-40B4-BE49-F238E27FC236}">
                  <a16:creationId xmlns:a16="http://schemas.microsoft.com/office/drawing/2014/main" id="{89940CAB-6042-4FF4-88E0-E6AA417C888F}"/>
                </a:ext>
              </a:extLst>
            </p:cNvPr>
            <p:cNvCxnSpPr>
              <a:cxnSpLocks/>
            </p:cNvCxnSpPr>
            <p:nvPr/>
          </p:nvCxnSpPr>
          <p:spPr>
            <a:xfrm>
              <a:off x="5526064" y="1336109"/>
              <a:ext cx="16179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44782D-0C85-4CC6-ADE2-F5079D766A56}"/>
                </a:ext>
              </a:extLst>
            </p:cNvPr>
            <p:cNvCxnSpPr>
              <a:cxnSpLocks/>
            </p:cNvCxnSpPr>
            <p:nvPr/>
          </p:nvCxnSpPr>
          <p:spPr>
            <a:xfrm>
              <a:off x="5876793" y="1616901"/>
              <a:ext cx="12672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DF0F0A-A7FA-42C4-B38C-B657EDF13A9E}"/>
                </a:ext>
              </a:extLst>
            </p:cNvPr>
            <p:cNvCxnSpPr>
              <a:cxnSpLocks/>
            </p:cNvCxnSpPr>
            <p:nvPr/>
          </p:nvCxnSpPr>
          <p:spPr>
            <a:xfrm>
              <a:off x="6200382" y="1869509"/>
              <a:ext cx="94363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B3EE70-F0A3-4627-9126-6AB1FC54D99C}"/>
                </a:ext>
              </a:extLst>
            </p:cNvPr>
            <p:cNvCxnSpPr>
              <a:cxnSpLocks/>
            </p:cNvCxnSpPr>
            <p:nvPr/>
          </p:nvCxnSpPr>
          <p:spPr>
            <a:xfrm>
              <a:off x="6200382" y="18695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ACBB6E-B394-4222-B5DB-60C0EE30F30F}"/>
                </a:ext>
              </a:extLst>
            </p:cNvPr>
            <p:cNvCxnSpPr>
              <a:cxnSpLocks/>
            </p:cNvCxnSpPr>
            <p:nvPr/>
          </p:nvCxnSpPr>
          <p:spPr>
            <a:xfrm>
              <a:off x="5876793" y="1616901"/>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5E4F8C-DD4C-4CA9-8DB6-2030C4DF6DC3}"/>
                </a:ext>
              </a:extLst>
            </p:cNvPr>
            <p:cNvCxnSpPr>
              <a:cxnSpLocks/>
            </p:cNvCxnSpPr>
            <p:nvPr/>
          </p:nvCxnSpPr>
          <p:spPr>
            <a:xfrm>
              <a:off x="5526064" y="13361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8C49C37-0EDE-41A6-BA6D-11DF71434EEA}"/>
                </a:ext>
              </a:extLst>
            </p:cNvPr>
            <p:cNvCxnSpPr>
              <a:cxnSpLocks/>
            </p:cNvCxnSpPr>
            <p:nvPr/>
          </p:nvCxnSpPr>
          <p:spPr>
            <a:xfrm>
              <a:off x="4835045" y="5421682"/>
              <a:ext cx="23089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08AECB-907A-45CA-8EAF-C148CF67341A}"/>
                </a:ext>
              </a:extLst>
            </p:cNvPr>
            <p:cNvCxnSpPr>
              <a:cxnSpLocks/>
            </p:cNvCxnSpPr>
            <p:nvPr/>
          </p:nvCxnSpPr>
          <p:spPr>
            <a:xfrm>
              <a:off x="4436300" y="5702474"/>
              <a:ext cx="27077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56E1A1-F7E6-4FF5-AB6E-AF8F49F2CDBB}"/>
                </a:ext>
              </a:extLst>
            </p:cNvPr>
            <p:cNvCxnSpPr>
              <a:cxnSpLocks/>
            </p:cNvCxnSpPr>
            <p:nvPr/>
          </p:nvCxnSpPr>
          <p:spPr>
            <a:xfrm>
              <a:off x="4018764" y="5955082"/>
              <a:ext cx="31252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0838B3-FEA6-4B2C-BC05-3F15B3B1549D}"/>
                </a:ext>
              </a:extLst>
            </p:cNvPr>
            <p:cNvCxnSpPr>
              <a:cxnSpLocks/>
            </p:cNvCxnSpPr>
            <p:nvPr/>
          </p:nvCxnSpPr>
          <p:spPr>
            <a:xfrm>
              <a:off x="4835045" y="3934216"/>
              <a:ext cx="0" cy="1487466"/>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FEA87D-A52C-49BF-B80D-3CB104A83FD5}"/>
                </a:ext>
              </a:extLst>
            </p:cNvPr>
            <p:cNvCxnSpPr>
              <a:cxnSpLocks/>
            </p:cNvCxnSpPr>
            <p:nvPr/>
          </p:nvCxnSpPr>
          <p:spPr>
            <a:xfrm>
              <a:off x="4436300" y="3673659"/>
              <a:ext cx="0" cy="2028815"/>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7331D8-3372-48DB-911C-BDD0DDD92A78}"/>
                </a:ext>
              </a:extLst>
            </p:cNvPr>
            <p:cNvCxnSpPr>
              <a:cxnSpLocks/>
            </p:cNvCxnSpPr>
            <p:nvPr/>
          </p:nvCxnSpPr>
          <p:spPr>
            <a:xfrm>
              <a:off x="4035467" y="3408120"/>
              <a:ext cx="0" cy="2546962"/>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296C65-0F3C-41BF-A0EF-01AB296AD1F9}"/>
                </a:ext>
              </a:extLst>
            </p:cNvPr>
            <p:cNvSpPr txBox="1"/>
            <p:nvPr/>
          </p:nvSpPr>
          <p:spPr>
            <a:xfrm>
              <a:off x="7144012" y="2741391"/>
              <a:ext cx="1741111" cy="369332"/>
            </a:xfrm>
            <a:prstGeom prst="rect">
              <a:avLst/>
            </a:prstGeom>
            <a:noFill/>
          </p:spPr>
          <p:txBody>
            <a:bodyPr wrap="square" rtlCol="0">
              <a:spAutoFit/>
            </a:bodyPr>
            <a:lstStyle/>
            <a:p>
              <a:r>
                <a:rPr lang="en-US" dirty="0"/>
                <a:t>Device 2</a:t>
              </a:r>
            </a:p>
          </p:txBody>
        </p:sp>
        <p:sp>
          <p:nvSpPr>
            <p:cNvPr id="26" name="TextBox 25">
              <a:extLst>
                <a:ext uri="{FF2B5EF4-FFF2-40B4-BE49-F238E27FC236}">
                  <a16:creationId xmlns:a16="http://schemas.microsoft.com/office/drawing/2014/main" id="{874D3B20-B36D-4777-936D-F84D950B68C1}"/>
                </a:ext>
              </a:extLst>
            </p:cNvPr>
            <p:cNvSpPr txBox="1"/>
            <p:nvPr/>
          </p:nvSpPr>
          <p:spPr>
            <a:xfrm>
              <a:off x="7160714" y="715027"/>
              <a:ext cx="1741111" cy="369332"/>
            </a:xfrm>
            <a:prstGeom prst="rect">
              <a:avLst/>
            </a:prstGeom>
            <a:noFill/>
          </p:spPr>
          <p:txBody>
            <a:bodyPr wrap="square" rtlCol="0">
              <a:spAutoFit/>
            </a:bodyPr>
            <a:lstStyle/>
            <a:p>
              <a:r>
                <a:rPr lang="en-US" dirty="0"/>
                <a:t>Device 1</a:t>
              </a:r>
            </a:p>
          </p:txBody>
        </p:sp>
        <p:sp>
          <p:nvSpPr>
            <p:cNvPr id="27" name="TextBox 26">
              <a:extLst>
                <a:ext uri="{FF2B5EF4-FFF2-40B4-BE49-F238E27FC236}">
                  <a16:creationId xmlns:a16="http://schemas.microsoft.com/office/drawing/2014/main" id="{FA03FF85-62AD-4478-879C-F95BC384F155}"/>
                </a:ext>
              </a:extLst>
            </p:cNvPr>
            <p:cNvSpPr txBox="1"/>
            <p:nvPr/>
          </p:nvSpPr>
          <p:spPr>
            <a:xfrm>
              <a:off x="7076665" y="4759983"/>
              <a:ext cx="1741111" cy="369332"/>
            </a:xfrm>
            <a:prstGeom prst="rect">
              <a:avLst/>
            </a:prstGeom>
            <a:noFill/>
          </p:spPr>
          <p:txBody>
            <a:bodyPr wrap="square" rtlCol="0">
              <a:spAutoFit/>
            </a:bodyPr>
            <a:lstStyle/>
            <a:p>
              <a:r>
                <a:rPr lang="en-US" dirty="0"/>
                <a:t>Device 3</a:t>
              </a:r>
            </a:p>
          </p:txBody>
        </p:sp>
        <p:sp>
          <p:nvSpPr>
            <p:cNvPr id="28" name="TextBox 27">
              <a:extLst>
                <a:ext uri="{FF2B5EF4-FFF2-40B4-BE49-F238E27FC236}">
                  <a16:creationId xmlns:a16="http://schemas.microsoft.com/office/drawing/2014/main" id="{5D9E4B86-371B-485B-B3CA-8F9CECE66FDF}"/>
                </a:ext>
              </a:extLst>
            </p:cNvPr>
            <p:cNvSpPr txBox="1"/>
            <p:nvPr/>
          </p:nvSpPr>
          <p:spPr>
            <a:xfrm>
              <a:off x="7144012" y="3196793"/>
              <a:ext cx="1724408" cy="113877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a:p>
              <a:r>
                <a:rPr lang="en-US" sz="1700" dirty="0">
                  <a:solidFill>
                    <a:schemeClr val="bg1"/>
                  </a:solidFill>
                </a:rPr>
                <a:t>Chip Select</a:t>
              </a:r>
            </a:p>
          </p:txBody>
        </p:sp>
        <p:sp>
          <p:nvSpPr>
            <p:cNvPr id="29" name="TextBox 28">
              <a:extLst>
                <a:ext uri="{FF2B5EF4-FFF2-40B4-BE49-F238E27FC236}">
                  <a16:creationId xmlns:a16="http://schemas.microsoft.com/office/drawing/2014/main" id="{B8463986-62CE-413E-AD6F-8B12CC0D9ED7}"/>
                </a:ext>
              </a:extLst>
            </p:cNvPr>
            <p:cNvSpPr txBox="1"/>
            <p:nvPr/>
          </p:nvSpPr>
          <p:spPr>
            <a:xfrm>
              <a:off x="7144013" y="1152393"/>
              <a:ext cx="1741110" cy="113877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a:p>
              <a:r>
                <a:rPr lang="en-US" sz="1700" dirty="0">
                  <a:solidFill>
                    <a:schemeClr val="bg1"/>
                  </a:solidFill>
                </a:rPr>
                <a:t>Chip Select</a:t>
              </a:r>
            </a:p>
          </p:txBody>
        </p:sp>
        <p:sp>
          <p:nvSpPr>
            <p:cNvPr id="30" name="TextBox 29">
              <a:extLst>
                <a:ext uri="{FF2B5EF4-FFF2-40B4-BE49-F238E27FC236}">
                  <a16:creationId xmlns:a16="http://schemas.microsoft.com/office/drawing/2014/main" id="{D09B8AB7-FE39-4479-AE11-305B34E849D1}"/>
                </a:ext>
              </a:extLst>
            </p:cNvPr>
            <p:cNvSpPr txBox="1"/>
            <p:nvPr/>
          </p:nvSpPr>
          <p:spPr>
            <a:xfrm>
              <a:off x="7160715" y="5210827"/>
              <a:ext cx="1724408" cy="113877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a:p>
              <a:r>
                <a:rPr lang="en-US" sz="1700" dirty="0">
                  <a:solidFill>
                    <a:schemeClr val="bg1"/>
                  </a:solidFill>
                </a:rPr>
                <a:t>Chip Select</a:t>
              </a:r>
            </a:p>
          </p:txBody>
        </p:sp>
        <p:cxnSp>
          <p:nvCxnSpPr>
            <p:cNvPr id="35" name="Straight Connector 34">
              <a:extLst>
                <a:ext uri="{FF2B5EF4-FFF2-40B4-BE49-F238E27FC236}">
                  <a16:creationId xmlns:a16="http://schemas.microsoft.com/office/drawing/2014/main" id="{3B37B2AE-0239-4FE9-92B1-C252CE057FF6}"/>
                </a:ext>
              </a:extLst>
            </p:cNvPr>
            <p:cNvCxnSpPr>
              <a:cxnSpLocks/>
            </p:cNvCxnSpPr>
            <p:nvPr/>
          </p:nvCxnSpPr>
          <p:spPr>
            <a:xfrm>
              <a:off x="2885163" y="4204662"/>
              <a:ext cx="4258849"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BF2A65-D76A-474F-A1BD-40CC9B253E01}"/>
                </a:ext>
              </a:extLst>
            </p:cNvPr>
            <p:cNvCxnSpPr>
              <a:cxnSpLocks/>
            </p:cNvCxnSpPr>
            <p:nvPr/>
          </p:nvCxnSpPr>
          <p:spPr>
            <a:xfrm>
              <a:off x="2885163" y="4485454"/>
              <a:ext cx="3617931"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D802111-C7BC-47BF-B528-7E3D79666AAB}"/>
                </a:ext>
              </a:extLst>
            </p:cNvPr>
            <p:cNvCxnSpPr>
              <a:cxnSpLocks/>
            </p:cNvCxnSpPr>
            <p:nvPr/>
          </p:nvCxnSpPr>
          <p:spPr>
            <a:xfrm>
              <a:off x="2885163" y="4738062"/>
              <a:ext cx="761997"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F729BA1-2167-4E0F-BC9D-CC7092E0B87D}"/>
                </a:ext>
              </a:extLst>
            </p:cNvPr>
            <p:cNvCxnSpPr>
              <a:cxnSpLocks/>
            </p:cNvCxnSpPr>
            <p:nvPr/>
          </p:nvCxnSpPr>
          <p:spPr>
            <a:xfrm>
              <a:off x="3647160" y="4738062"/>
              <a:ext cx="0" cy="1487466"/>
            </a:xfrm>
            <a:prstGeom prst="line">
              <a:avLst/>
            </a:prstGeom>
            <a:ln w="5715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F41FC04-DEB1-4104-9119-51AA16D2C05F}"/>
                </a:ext>
              </a:extLst>
            </p:cNvPr>
            <p:cNvCxnSpPr>
              <a:cxnSpLocks/>
            </p:cNvCxnSpPr>
            <p:nvPr/>
          </p:nvCxnSpPr>
          <p:spPr>
            <a:xfrm>
              <a:off x="3647160" y="6225528"/>
              <a:ext cx="3513555"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466A91-44CE-4B4B-9566-FE3170B6E4DE}"/>
                </a:ext>
              </a:extLst>
            </p:cNvPr>
            <p:cNvCxnSpPr>
              <a:cxnSpLocks/>
            </p:cNvCxnSpPr>
            <p:nvPr/>
          </p:nvCxnSpPr>
          <p:spPr>
            <a:xfrm>
              <a:off x="6503094" y="2122118"/>
              <a:ext cx="0" cy="2363336"/>
            </a:xfrm>
            <a:prstGeom prst="line">
              <a:avLst/>
            </a:prstGeom>
            <a:ln w="57150">
              <a:solidFill>
                <a:schemeClr val="accent2">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E92393-5C6D-43CB-915B-96BE80A0FCA6}"/>
                </a:ext>
              </a:extLst>
            </p:cNvPr>
            <p:cNvCxnSpPr>
              <a:cxnSpLocks/>
            </p:cNvCxnSpPr>
            <p:nvPr/>
          </p:nvCxnSpPr>
          <p:spPr>
            <a:xfrm>
              <a:off x="6503094" y="2122118"/>
              <a:ext cx="65762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22819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F5E9-AE36-4F59-A6CA-4D4E0B1F2980}"/>
              </a:ext>
            </a:extLst>
          </p:cNvPr>
          <p:cNvSpPr>
            <a:spLocks noGrp="1"/>
          </p:cNvSpPr>
          <p:nvPr>
            <p:ph type="title"/>
          </p:nvPr>
        </p:nvSpPr>
        <p:spPr>
          <a:xfrm>
            <a:off x="940603" y="155552"/>
            <a:ext cx="10515600" cy="1325563"/>
          </a:xfrm>
        </p:spPr>
        <p:txBody>
          <a:bodyPr>
            <a:normAutofit/>
          </a:bodyPr>
          <a:lstStyle/>
          <a:p>
            <a:r>
              <a:rPr lang="en-US" sz="4000" dirty="0">
                <a:latin typeface="+mn-lt"/>
              </a:rPr>
              <a:t>Serial Peripheral Interface (SPI)</a:t>
            </a:r>
          </a:p>
        </p:txBody>
      </p:sp>
      <p:sp>
        <p:nvSpPr>
          <p:cNvPr id="3" name="Content Placeholder 2">
            <a:extLst>
              <a:ext uri="{FF2B5EF4-FFF2-40B4-BE49-F238E27FC236}">
                <a16:creationId xmlns:a16="http://schemas.microsoft.com/office/drawing/2014/main" id="{BC3D31DF-4767-4178-ADA2-93C7A0B21AEE}"/>
              </a:ext>
            </a:extLst>
          </p:cNvPr>
          <p:cNvSpPr>
            <a:spLocks noGrp="1"/>
          </p:cNvSpPr>
          <p:nvPr>
            <p:ph idx="1"/>
          </p:nvPr>
        </p:nvSpPr>
        <p:spPr>
          <a:xfrm>
            <a:off x="940603" y="1640107"/>
            <a:ext cx="4557642" cy="4502830"/>
          </a:xfrm>
        </p:spPr>
        <p:txBody>
          <a:bodyPr/>
          <a:lstStyle/>
          <a:p>
            <a:r>
              <a:rPr lang="en-US" dirty="0">
                <a:latin typeface="+mj-lt"/>
              </a:rPr>
              <a:t>Serial, synchronous, bus communication protocol</a:t>
            </a:r>
          </a:p>
          <a:p>
            <a:endParaRPr lang="en-US" dirty="0">
              <a:latin typeface="+mj-lt"/>
            </a:endParaRPr>
          </a:p>
          <a:p>
            <a:r>
              <a:rPr lang="en-US" dirty="0">
                <a:latin typeface="+mj-lt"/>
              </a:rPr>
              <a:t>Single controller with multiple peripherals</a:t>
            </a:r>
          </a:p>
          <a:p>
            <a:pPr lvl="1"/>
            <a:r>
              <a:rPr lang="en-US" dirty="0">
                <a:latin typeface="+mj-lt"/>
              </a:rPr>
              <a:t>Within a circuit board</a:t>
            </a:r>
          </a:p>
          <a:p>
            <a:endParaRPr lang="en-US" dirty="0">
              <a:latin typeface="+mj-lt"/>
            </a:endParaRPr>
          </a:p>
          <a:p>
            <a:r>
              <a:rPr lang="en-US" dirty="0">
                <a:latin typeface="+mj-lt"/>
              </a:rPr>
              <a:t>High-speed communication</a:t>
            </a:r>
          </a:p>
          <a:p>
            <a:pPr lvl="1"/>
            <a:r>
              <a:rPr lang="en-US" dirty="0">
                <a:latin typeface="+mj-lt"/>
              </a:rPr>
              <a:t>Multiple Mbps</a:t>
            </a:r>
          </a:p>
        </p:txBody>
      </p:sp>
      <p:sp>
        <p:nvSpPr>
          <p:cNvPr id="4" name="Slide Number Placeholder 3">
            <a:extLst>
              <a:ext uri="{FF2B5EF4-FFF2-40B4-BE49-F238E27FC236}">
                <a16:creationId xmlns:a16="http://schemas.microsoft.com/office/drawing/2014/main" id="{936BE188-DEBA-4557-8E23-2B87ECFAB797}"/>
              </a:ext>
            </a:extLst>
          </p:cNvPr>
          <p:cNvSpPr>
            <a:spLocks noGrp="1"/>
          </p:cNvSpPr>
          <p:nvPr>
            <p:ph type="sldNum" sz="quarter" idx="12"/>
          </p:nvPr>
        </p:nvSpPr>
        <p:spPr/>
        <p:txBody>
          <a:bodyPr/>
          <a:lstStyle/>
          <a:p>
            <a:fld id="{0778C724-3839-4D76-A707-B4C23905D055}" type="slidenum">
              <a:rPr lang="en-US" smtClean="0"/>
              <a:t>93</a:t>
            </a:fld>
            <a:endParaRPr lang="en-US"/>
          </a:p>
        </p:txBody>
      </p:sp>
      <p:grpSp>
        <p:nvGrpSpPr>
          <p:cNvPr id="75" name="Group 74">
            <a:extLst>
              <a:ext uri="{FF2B5EF4-FFF2-40B4-BE49-F238E27FC236}">
                <a16:creationId xmlns:a16="http://schemas.microsoft.com/office/drawing/2014/main" id="{94154D5A-4B33-47DA-9560-DE97C5F52E42}"/>
              </a:ext>
            </a:extLst>
          </p:cNvPr>
          <p:cNvGrpSpPr/>
          <p:nvPr/>
        </p:nvGrpSpPr>
        <p:grpSpPr>
          <a:xfrm>
            <a:off x="5019802" y="1340673"/>
            <a:ext cx="6341305" cy="4374327"/>
            <a:chOff x="559494" y="715027"/>
            <a:chExt cx="8342331" cy="5754664"/>
          </a:xfrm>
        </p:grpSpPr>
        <p:sp>
          <p:nvSpPr>
            <p:cNvPr id="76" name="Rectangle 75">
              <a:extLst>
                <a:ext uri="{FF2B5EF4-FFF2-40B4-BE49-F238E27FC236}">
                  <a16:creationId xmlns:a16="http://schemas.microsoft.com/office/drawing/2014/main" id="{6E689ECC-09E3-44EC-BD77-9B3866D0284D}"/>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7" name="Rectangle 76">
              <a:extLst>
                <a:ext uri="{FF2B5EF4-FFF2-40B4-BE49-F238E27FC236}">
                  <a16:creationId xmlns:a16="http://schemas.microsoft.com/office/drawing/2014/main" id="{FEF929F9-26BE-4410-8273-159275ACB1D9}"/>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8" name="Rectangle 77">
              <a:extLst>
                <a:ext uri="{FF2B5EF4-FFF2-40B4-BE49-F238E27FC236}">
                  <a16:creationId xmlns:a16="http://schemas.microsoft.com/office/drawing/2014/main" id="{97D3F5C7-1702-42F8-84BF-8AFC11B7EE9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9" name="Rectangle 78">
              <a:extLst>
                <a:ext uri="{FF2B5EF4-FFF2-40B4-BE49-F238E27FC236}">
                  <a16:creationId xmlns:a16="http://schemas.microsoft.com/office/drawing/2014/main" id="{163D51FF-5F4D-482E-A895-DF8D0DB94EDB}"/>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80" name="Straight Connector 79">
              <a:extLst>
                <a:ext uri="{FF2B5EF4-FFF2-40B4-BE49-F238E27FC236}">
                  <a16:creationId xmlns:a16="http://schemas.microsoft.com/office/drawing/2014/main" id="{7CDDD3E3-827E-45AE-BD5B-C7D921CDFC73}"/>
                </a:ext>
              </a:extLst>
            </p:cNvPr>
            <p:cNvCxnSpPr/>
            <p:nvPr/>
          </p:nvCxnSpPr>
          <p:spPr>
            <a:xfrm>
              <a:off x="2868461" y="34008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6053001-C8E2-4329-BA83-3F721D7A5861}"/>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F674ED6-CE67-4703-8E58-9415736BBB7F}"/>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374D656-34CD-4C66-B1A0-CD513052B73E}"/>
                </a:ext>
              </a:extLst>
            </p:cNvPr>
            <p:cNvSpPr txBox="1"/>
            <p:nvPr/>
          </p:nvSpPr>
          <p:spPr>
            <a:xfrm>
              <a:off x="563837" y="2489456"/>
              <a:ext cx="2260865" cy="364407"/>
            </a:xfrm>
            <a:prstGeom prst="rect">
              <a:avLst/>
            </a:prstGeom>
            <a:noFill/>
          </p:spPr>
          <p:txBody>
            <a:bodyPr wrap="square" rtlCol="0">
              <a:spAutoFit/>
            </a:bodyPr>
            <a:lstStyle/>
            <a:p>
              <a:r>
                <a:rPr lang="en-US" sz="1200" dirty="0"/>
                <a:t>Microcontroller</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24F7F87-511D-4CBF-8855-B98E31E40A54}"/>
                    </a:ext>
                  </a:extLst>
                </p:cNvPr>
                <p:cNvSpPr txBox="1"/>
                <p:nvPr/>
              </p:nvSpPr>
              <p:spPr>
                <a:xfrm>
                  <a:off x="559494" y="3235079"/>
                  <a:ext cx="2308967" cy="2021700"/>
                </a:xfrm>
                <a:prstGeom prst="rect">
                  <a:avLst/>
                </a:prstGeom>
                <a:noFill/>
              </p:spPr>
              <p:txBody>
                <a:bodyPr wrap="square" rtlCol="0">
                  <a:spAutoFit/>
                </a:bodyPr>
                <a:lstStyle/>
                <a:p>
                  <a:pPr algn="r"/>
                  <a:r>
                    <a:rPr lang="en-US" sz="1300" dirty="0">
                      <a:solidFill>
                        <a:schemeClr val="bg1"/>
                      </a:solidFill>
                    </a:rPr>
                    <a:t>Serial Data Out</a:t>
                  </a:r>
                  <a:br>
                    <a:rPr lang="en-US" sz="1300" dirty="0">
                      <a:solidFill>
                        <a:schemeClr val="bg1"/>
                      </a:solidFill>
                    </a:rPr>
                  </a:br>
                  <a:r>
                    <a:rPr lang="en-US" sz="1300" dirty="0">
                      <a:solidFill>
                        <a:schemeClr val="bg1"/>
                      </a:solidFill>
                    </a:rPr>
                    <a:t>Serial Data In</a:t>
                  </a:r>
                  <a:br>
                    <a:rPr lang="en-US" sz="1300" dirty="0">
                      <a:solidFill>
                        <a:schemeClr val="bg1"/>
                      </a:solidFill>
                    </a:rPr>
                  </a:br>
                  <a:r>
                    <a:rPr lang="en-US" sz="1300" dirty="0">
                      <a:solidFill>
                        <a:schemeClr val="bg1"/>
                      </a:solidFill>
                    </a:rPr>
                    <a:t>Serial Clock</a:t>
                  </a:r>
                </a:p>
                <a:p>
                  <a:pPr algn="r"/>
                  <a14:m>
                    <m:oMathPara xmlns:m="http://schemas.openxmlformats.org/officeDocument/2006/math">
                      <m:oMathParaPr>
                        <m:jc m:val="righ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a:p>
                  <a:pPr algn="r"/>
                  <a14:m>
                    <m:oMathPara xmlns:m="http://schemas.openxmlformats.org/officeDocument/2006/math">
                      <m:oMathParaPr>
                        <m:jc m:val="righ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a:p>
                  <a:pPr algn="r"/>
                  <a14:m>
                    <m:oMathPara xmlns:m="http://schemas.openxmlformats.org/officeDocument/2006/math">
                      <m:oMathParaPr>
                        <m:jc m:val="righ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a:p>
                  <a:pPr algn="r"/>
                  <a:endParaRPr lang="en-US" sz="1300" dirty="0">
                    <a:solidFill>
                      <a:schemeClr val="bg1"/>
                    </a:solidFill>
                  </a:endParaRPr>
                </a:p>
              </p:txBody>
            </p:sp>
          </mc:Choice>
          <mc:Fallback xmlns="">
            <p:sp>
              <p:nvSpPr>
                <p:cNvPr id="84" name="TextBox 83">
                  <a:extLst>
                    <a:ext uri="{FF2B5EF4-FFF2-40B4-BE49-F238E27FC236}">
                      <a16:creationId xmlns:a16="http://schemas.microsoft.com/office/drawing/2014/main" id="{824F7F87-511D-4CBF-8855-B98E31E40A54}"/>
                    </a:ext>
                  </a:extLst>
                </p:cNvPr>
                <p:cNvSpPr txBox="1">
                  <a:spLocks noRot="1" noChangeAspect="1" noMove="1" noResize="1" noEditPoints="1" noAdjustHandles="1" noChangeArrowheads="1" noChangeShapeType="1" noTextEdit="1"/>
                </p:cNvSpPr>
                <p:nvPr/>
              </p:nvSpPr>
              <p:spPr>
                <a:xfrm>
                  <a:off x="559494" y="3235079"/>
                  <a:ext cx="2308967" cy="2021700"/>
                </a:xfrm>
                <a:prstGeom prst="rect">
                  <a:avLst/>
                </a:prstGeom>
                <a:blipFill>
                  <a:blip r:embed="rId2"/>
                  <a:stretch>
                    <a:fillRect r="-694"/>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999972AF-44EE-475B-817A-14D78491AD76}"/>
                </a:ext>
              </a:extLst>
            </p:cNvPr>
            <p:cNvCxnSpPr>
              <a:cxnSpLocks/>
            </p:cNvCxnSpPr>
            <p:nvPr/>
          </p:nvCxnSpPr>
          <p:spPr>
            <a:xfrm>
              <a:off x="5526064" y="1336109"/>
              <a:ext cx="16179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CC1F65-4CED-4F1C-A6DC-6148156EF397}"/>
                </a:ext>
              </a:extLst>
            </p:cNvPr>
            <p:cNvCxnSpPr>
              <a:cxnSpLocks/>
            </p:cNvCxnSpPr>
            <p:nvPr/>
          </p:nvCxnSpPr>
          <p:spPr>
            <a:xfrm>
              <a:off x="5876793" y="1616901"/>
              <a:ext cx="12672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AFA1CD9-E199-4083-9B43-6AEFF44C17F4}"/>
                </a:ext>
              </a:extLst>
            </p:cNvPr>
            <p:cNvCxnSpPr>
              <a:cxnSpLocks/>
            </p:cNvCxnSpPr>
            <p:nvPr/>
          </p:nvCxnSpPr>
          <p:spPr>
            <a:xfrm>
              <a:off x="6200382" y="1869509"/>
              <a:ext cx="94363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529E238-2328-47A7-84C5-F714E96D2EEC}"/>
                </a:ext>
              </a:extLst>
            </p:cNvPr>
            <p:cNvCxnSpPr>
              <a:cxnSpLocks/>
            </p:cNvCxnSpPr>
            <p:nvPr/>
          </p:nvCxnSpPr>
          <p:spPr>
            <a:xfrm>
              <a:off x="6200382" y="18695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1D66BA-E517-4C95-BEC4-91DC6005B3AE}"/>
                </a:ext>
              </a:extLst>
            </p:cNvPr>
            <p:cNvCxnSpPr>
              <a:cxnSpLocks/>
            </p:cNvCxnSpPr>
            <p:nvPr/>
          </p:nvCxnSpPr>
          <p:spPr>
            <a:xfrm>
              <a:off x="5876793" y="1616901"/>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A949573-3982-4D6C-99A7-6FDA27D0FE18}"/>
                </a:ext>
              </a:extLst>
            </p:cNvPr>
            <p:cNvCxnSpPr>
              <a:cxnSpLocks/>
            </p:cNvCxnSpPr>
            <p:nvPr/>
          </p:nvCxnSpPr>
          <p:spPr>
            <a:xfrm>
              <a:off x="5526064" y="13361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CDB33B-E47A-4AB0-BE9A-23AF01D6F7E0}"/>
                </a:ext>
              </a:extLst>
            </p:cNvPr>
            <p:cNvCxnSpPr>
              <a:cxnSpLocks/>
            </p:cNvCxnSpPr>
            <p:nvPr/>
          </p:nvCxnSpPr>
          <p:spPr>
            <a:xfrm>
              <a:off x="4835045" y="5421682"/>
              <a:ext cx="23089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01202CB-0438-470D-89B7-37813D54D41C}"/>
                </a:ext>
              </a:extLst>
            </p:cNvPr>
            <p:cNvCxnSpPr>
              <a:cxnSpLocks/>
            </p:cNvCxnSpPr>
            <p:nvPr/>
          </p:nvCxnSpPr>
          <p:spPr>
            <a:xfrm>
              <a:off x="4436300" y="5702474"/>
              <a:ext cx="27077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CAE1B5C-9625-4F7B-97F0-8A5553693D66}"/>
                </a:ext>
              </a:extLst>
            </p:cNvPr>
            <p:cNvCxnSpPr>
              <a:cxnSpLocks/>
            </p:cNvCxnSpPr>
            <p:nvPr/>
          </p:nvCxnSpPr>
          <p:spPr>
            <a:xfrm>
              <a:off x="4018764" y="5955082"/>
              <a:ext cx="31252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B2EBF6-039B-4EEB-A642-195723CCCE0C}"/>
                </a:ext>
              </a:extLst>
            </p:cNvPr>
            <p:cNvCxnSpPr>
              <a:cxnSpLocks/>
            </p:cNvCxnSpPr>
            <p:nvPr/>
          </p:nvCxnSpPr>
          <p:spPr>
            <a:xfrm>
              <a:off x="4835045" y="3934216"/>
              <a:ext cx="0" cy="1487466"/>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6625B96-A001-42D8-94A9-CF1922AD5387}"/>
                </a:ext>
              </a:extLst>
            </p:cNvPr>
            <p:cNvCxnSpPr>
              <a:cxnSpLocks/>
            </p:cNvCxnSpPr>
            <p:nvPr/>
          </p:nvCxnSpPr>
          <p:spPr>
            <a:xfrm>
              <a:off x="4436300" y="3673659"/>
              <a:ext cx="0" cy="2028815"/>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C9827B-AC36-448B-8CC3-BE8FDFD27558}"/>
                </a:ext>
              </a:extLst>
            </p:cNvPr>
            <p:cNvCxnSpPr>
              <a:cxnSpLocks/>
            </p:cNvCxnSpPr>
            <p:nvPr/>
          </p:nvCxnSpPr>
          <p:spPr>
            <a:xfrm>
              <a:off x="4035467" y="3408120"/>
              <a:ext cx="0" cy="2546962"/>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FDA5C27-D0BF-4482-A9A3-AB293EB49A15}"/>
                </a:ext>
              </a:extLst>
            </p:cNvPr>
            <p:cNvSpPr txBox="1"/>
            <p:nvPr/>
          </p:nvSpPr>
          <p:spPr>
            <a:xfrm>
              <a:off x="7144012" y="2741391"/>
              <a:ext cx="1741111" cy="364407"/>
            </a:xfrm>
            <a:prstGeom prst="rect">
              <a:avLst/>
            </a:prstGeom>
            <a:noFill/>
          </p:spPr>
          <p:txBody>
            <a:bodyPr wrap="square" rtlCol="0">
              <a:spAutoFit/>
            </a:bodyPr>
            <a:lstStyle/>
            <a:p>
              <a:r>
                <a:rPr lang="en-US" sz="1200" dirty="0"/>
                <a:t>Device 2</a:t>
              </a:r>
            </a:p>
          </p:txBody>
        </p:sp>
        <p:sp>
          <p:nvSpPr>
            <p:cNvPr id="98" name="TextBox 97">
              <a:extLst>
                <a:ext uri="{FF2B5EF4-FFF2-40B4-BE49-F238E27FC236}">
                  <a16:creationId xmlns:a16="http://schemas.microsoft.com/office/drawing/2014/main" id="{379030B5-074A-402E-AE71-0F7E11C42F83}"/>
                </a:ext>
              </a:extLst>
            </p:cNvPr>
            <p:cNvSpPr txBox="1"/>
            <p:nvPr/>
          </p:nvSpPr>
          <p:spPr>
            <a:xfrm>
              <a:off x="7160714" y="715027"/>
              <a:ext cx="1741111" cy="364407"/>
            </a:xfrm>
            <a:prstGeom prst="rect">
              <a:avLst/>
            </a:prstGeom>
            <a:noFill/>
          </p:spPr>
          <p:txBody>
            <a:bodyPr wrap="square" rtlCol="0">
              <a:spAutoFit/>
            </a:bodyPr>
            <a:lstStyle/>
            <a:p>
              <a:r>
                <a:rPr lang="en-US" sz="1200" dirty="0"/>
                <a:t>Device 1</a:t>
              </a:r>
            </a:p>
          </p:txBody>
        </p:sp>
        <p:sp>
          <p:nvSpPr>
            <p:cNvPr id="99" name="TextBox 98">
              <a:extLst>
                <a:ext uri="{FF2B5EF4-FFF2-40B4-BE49-F238E27FC236}">
                  <a16:creationId xmlns:a16="http://schemas.microsoft.com/office/drawing/2014/main" id="{F33CA97D-14EC-4138-A19F-8128DAB0A86E}"/>
                </a:ext>
              </a:extLst>
            </p:cNvPr>
            <p:cNvSpPr txBox="1"/>
            <p:nvPr/>
          </p:nvSpPr>
          <p:spPr>
            <a:xfrm>
              <a:off x="7076665" y="4759982"/>
              <a:ext cx="1741111" cy="364407"/>
            </a:xfrm>
            <a:prstGeom prst="rect">
              <a:avLst/>
            </a:prstGeom>
            <a:noFill/>
          </p:spPr>
          <p:txBody>
            <a:bodyPr wrap="square" rtlCol="0">
              <a:spAutoFit/>
            </a:bodyPr>
            <a:lstStyle/>
            <a:p>
              <a:r>
                <a:rPr lang="en-US" sz="1200" dirty="0"/>
                <a:t>Device 3</a:t>
              </a: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6108D9A-773A-4819-AA1E-CBA709D4B50E}"/>
                    </a:ext>
                  </a:extLst>
                </p:cNvPr>
                <p:cNvSpPr txBox="1"/>
                <p:nvPr/>
              </p:nvSpPr>
              <p:spPr>
                <a:xfrm>
                  <a:off x="7144012" y="3196795"/>
                  <a:ext cx="1724408" cy="1193518"/>
                </a:xfrm>
                <a:prstGeom prst="rect">
                  <a:avLst/>
                </a:prstGeom>
                <a:noFill/>
              </p:spPr>
              <p:txBody>
                <a:bodyPr wrap="square" rtlCol="0">
                  <a:spAutoFit/>
                </a:bodyPr>
                <a:lstStyle/>
                <a:p>
                  <a:r>
                    <a:rPr lang="en-US" sz="1300" dirty="0">
                      <a:solidFill>
                        <a:schemeClr val="bg1"/>
                      </a:solidFill>
                    </a:rPr>
                    <a:t>Serial Data In</a:t>
                  </a:r>
                  <a:br>
                    <a:rPr lang="en-US" sz="1300" dirty="0">
                      <a:solidFill>
                        <a:schemeClr val="bg1"/>
                      </a:solidFill>
                    </a:rPr>
                  </a:br>
                  <a:r>
                    <a:rPr lang="en-US" sz="1300" dirty="0">
                      <a:solidFill>
                        <a:schemeClr val="bg1"/>
                      </a:solidFill>
                    </a:rPr>
                    <a:t>Serial Data Out</a:t>
                  </a:r>
                  <a:br>
                    <a:rPr lang="en-US" sz="1300" dirty="0">
                      <a:solidFill>
                        <a:schemeClr val="bg1"/>
                      </a:solidFill>
                    </a:rPr>
                  </a:br>
                  <a:r>
                    <a:rPr lang="en-US" sz="1300" dirty="0">
                      <a:solidFill>
                        <a:schemeClr val="bg1"/>
                      </a:solidFill>
                    </a:rPr>
                    <a:t>Serial Clock</a:t>
                  </a:r>
                </a:p>
                <a:p>
                  <a:pPr/>
                  <a14:m>
                    <m:oMathPara xmlns:m="http://schemas.openxmlformats.org/officeDocument/2006/math">
                      <m:oMathParaPr>
                        <m:jc m:val="lef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p:txBody>
            </p:sp>
          </mc:Choice>
          <mc:Fallback xmlns="">
            <p:sp>
              <p:nvSpPr>
                <p:cNvPr id="100" name="TextBox 99">
                  <a:extLst>
                    <a:ext uri="{FF2B5EF4-FFF2-40B4-BE49-F238E27FC236}">
                      <a16:creationId xmlns:a16="http://schemas.microsoft.com/office/drawing/2014/main" id="{B6108D9A-773A-4819-AA1E-CBA709D4B50E}"/>
                    </a:ext>
                  </a:extLst>
                </p:cNvPr>
                <p:cNvSpPr txBox="1">
                  <a:spLocks noRot="1" noChangeAspect="1" noMove="1" noResize="1" noEditPoints="1" noAdjustHandles="1" noChangeArrowheads="1" noChangeShapeType="1" noTextEdit="1"/>
                </p:cNvSpPr>
                <p:nvPr/>
              </p:nvSpPr>
              <p:spPr>
                <a:xfrm>
                  <a:off x="7144012" y="3196795"/>
                  <a:ext cx="1724408" cy="1193518"/>
                </a:xfrm>
                <a:prstGeom prst="rect">
                  <a:avLst/>
                </a:prstGeom>
                <a:blipFill>
                  <a:blip r:embed="rId3"/>
                  <a:stretch>
                    <a:fillRect l="-930" b="-2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60019E4-4613-4ECB-91EF-CD6D85E4E71F}"/>
                    </a:ext>
                  </a:extLst>
                </p:cNvPr>
                <p:cNvSpPr txBox="1"/>
                <p:nvPr/>
              </p:nvSpPr>
              <p:spPr>
                <a:xfrm>
                  <a:off x="7144013" y="1152393"/>
                  <a:ext cx="1741110" cy="1197482"/>
                </a:xfrm>
                <a:prstGeom prst="rect">
                  <a:avLst/>
                </a:prstGeom>
                <a:noFill/>
              </p:spPr>
              <p:txBody>
                <a:bodyPr wrap="square" rtlCol="0">
                  <a:spAutoFit/>
                </a:bodyPr>
                <a:lstStyle/>
                <a:p>
                  <a:r>
                    <a:rPr lang="en-US" sz="1300" dirty="0">
                      <a:solidFill>
                        <a:schemeClr val="bg1"/>
                      </a:solidFill>
                    </a:rPr>
                    <a:t>Serial Data In</a:t>
                  </a:r>
                  <a:br>
                    <a:rPr lang="en-US" sz="1300" dirty="0">
                      <a:solidFill>
                        <a:schemeClr val="bg1"/>
                      </a:solidFill>
                    </a:rPr>
                  </a:br>
                  <a:r>
                    <a:rPr lang="en-US" sz="1300" dirty="0">
                      <a:solidFill>
                        <a:schemeClr val="bg1"/>
                      </a:solidFill>
                    </a:rPr>
                    <a:t>Serial Data Out</a:t>
                  </a:r>
                  <a:br>
                    <a:rPr lang="en-US" sz="1300" dirty="0">
                      <a:solidFill>
                        <a:schemeClr val="bg1"/>
                      </a:solidFill>
                    </a:rPr>
                  </a:br>
                  <a:r>
                    <a:rPr lang="en-US" sz="1300" dirty="0">
                      <a:solidFill>
                        <a:schemeClr val="bg1"/>
                      </a:solidFill>
                    </a:rPr>
                    <a:t>Serial Clock</a:t>
                  </a:r>
                </a:p>
                <a:p>
                  <a:pPr/>
                  <a14:m>
                    <m:oMathPara xmlns:m="http://schemas.openxmlformats.org/officeDocument/2006/math">
                      <m:oMathParaPr>
                        <m:jc m:val="lef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p:txBody>
            </p:sp>
          </mc:Choice>
          <mc:Fallback xmlns="">
            <p:sp>
              <p:nvSpPr>
                <p:cNvPr id="101" name="TextBox 100">
                  <a:extLst>
                    <a:ext uri="{FF2B5EF4-FFF2-40B4-BE49-F238E27FC236}">
                      <a16:creationId xmlns:a16="http://schemas.microsoft.com/office/drawing/2014/main" id="{D60019E4-4613-4ECB-91EF-CD6D85E4E71F}"/>
                    </a:ext>
                  </a:extLst>
                </p:cNvPr>
                <p:cNvSpPr txBox="1">
                  <a:spLocks noRot="1" noChangeAspect="1" noMove="1" noResize="1" noEditPoints="1" noAdjustHandles="1" noChangeArrowheads="1" noChangeShapeType="1" noTextEdit="1"/>
                </p:cNvSpPr>
                <p:nvPr/>
              </p:nvSpPr>
              <p:spPr>
                <a:xfrm>
                  <a:off x="7144013" y="1152393"/>
                  <a:ext cx="1741110" cy="1197482"/>
                </a:xfrm>
                <a:prstGeom prst="rect">
                  <a:avLst/>
                </a:prstGeom>
                <a:blipFill>
                  <a:blip r:embed="rId4"/>
                  <a:stretch>
                    <a:fillRect l="-922"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A443CCD0-F82E-4144-89F6-62F4AEA76395}"/>
                    </a:ext>
                  </a:extLst>
                </p:cNvPr>
                <p:cNvSpPr txBox="1"/>
                <p:nvPr/>
              </p:nvSpPr>
              <p:spPr>
                <a:xfrm>
                  <a:off x="7160715" y="5210828"/>
                  <a:ext cx="1724408" cy="1193518"/>
                </a:xfrm>
                <a:prstGeom prst="rect">
                  <a:avLst/>
                </a:prstGeom>
                <a:noFill/>
              </p:spPr>
              <p:txBody>
                <a:bodyPr wrap="square" rtlCol="0">
                  <a:spAutoFit/>
                </a:bodyPr>
                <a:lstStyle/>
                <a:p>
                  <a:r>
                    <a:rPr lang="en-US" sz="1300" dirty="0">
                      <a:solidFill>
                        <a:schemeClr val="bg1"/>
                      </a:solidFill>
                    </a:rPr>
                    <a:t>Serial Data In</a:t>
                  </a:r>
                  <a:br>
                    <a:rPr lang="en-US" sz="1300" dirty="0">
                      <a:solidFill>
                        <a:schemeClr val="bg1"/>
                      </a:solidFill>
                    </a:rPr>
                  </a:br>
                  <a:r>
                    <a:rPr lang="en-US" sz="1300" dirty="0">
                      <a:solidFill>
                        <a:schemeClr val="bg1"/>
                      </a:solidFill>
                    </a:rPr>
                    <a:t>Serial Data Out</a:t>
                  </a:r>
                  <a:br>
                    <a:rPr lang="en-US" sz="1300" dirty="0">
                      <a:solidFill>
                        <a:schemeClr val="bg1"/>
                      </a:solidFill>
                    </a:rPr>
                  </a:br>
                  <a:r>
                    <a:rPr lang="en-US" sz="1300" dirty="0">
                      <a:solidFill>
                        <a:schemeClr val="bg1"/>
                      </a:solidFill>
                    </a:rPr>
                    <a:t>Serial Clock</a:t>
                  </a:r>
                </a:p>
                <a:p>
                  <a:pPr/>
                  <a14:m>
                    <m:oMathPara xmlns:m="http://schemas.openxmlformats.org/officeDocument/2006/math">
                      <m:oMathParaPr>
                        <m:jc m:val="lef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p:txBody>
            </p:sp>
          </mc:Choice>
          <mc:Fallback xmlns="">
            <p:sp>
              <p:nvSpPr>
                <p:cNvPr id="102" name="TextBox 101">
                  <a:extLst>
                    <a:ext uri="{FF2B5EF4-FFF2-40B4-BE49-F238E27FC236}">
                      <a16:creationId xmlns:a16="http://schemas.microsoft.com/office/drawing/2014/main" id="{A443CCD0-F82E-4144-89F6-62F4AEA76395}"/>
                    </a:ext>
                  </a:extLst>
                </p:cNvPr>
                <p:cNvSpPr txBox="1">
                  <a:spLocks noRot="1" noChangeAspect="1" noMove="1" noResize="1" noEditPoints="1" noAdjustHandles="1" noChangeArrowheads="1" noChangeShapeType="1" noTextEdit="1"/>
                </p:cNvSpPr>
                <p:nvPr/>
              </p:nvSpPr>
              <p:spPr>
                <a:xfrm>
                  <a:off x="7160715" y="5210828"/>
                  <a:ext cx="1724408" cy="1193518"/>
                </a:xfrm>
                <a:prstGeom prst="rect">
                  <a:avLst/>
                </a:prstGeom>
                <a:blipFill>
                  <a:blip r:embed="rId5"/>
                  <a:stretch>
                    <a:fillRect l="-930" b="-2703"/>
                  </a:stretch>
                </a:blipFill>
              </p:spPr>
              <p:txBody>
                <a:bodyPr/>
                <a:lstStyle/>
                <a:p>
                  <a:r>
                    <a:rPr lang="en-US">
                      <a:noFill/>
                    </a:rPr>
                    <a:t> </a:t>
                  </a:r>
                </a:p>
              </p:txBody>
            </p:sp>
          </mc:Fallback>
        </mc:AlternateContent>
        <p:cxnSp>
          <p:nvCxnSpPr>
            <p:cNvPr id="103" name="Straight Connector 102">
              <a:extLst>
                <a:ext uri="{FF2B5EF4-FFF2-40B4-BE49-F238E27FC236}">
                  <a16:creationId xmlns:a16="http://schemas.microsoft.com/office/drawing/2014/main" id="{1DA145A1-8CEC-4323-98C7-C435D71CF7F8}"/>
                </a:ext>
              </a:extLst>
            </p:cNvPr>
            <p:cNvCxnSpPr>
              <a:cxnSpLocks/>
            </p:cNvCxnSpPr>
            <p:nvPr/>
          </p:nvCxnSpPr>
          <p:spPr>
            <a:xfrm>
              <a:off x="2885163" y="4204662"/>
              <a:ext cx="4258849"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D22286A-1E65-4537-9BDC-678865C5DC8C}"/>
                </a:ext>
              </a:extLst>
            </p:cNvPr>
            <p:cNvCxnSpPr>
              <a:cxnSpLocks/>
            </p:cNvCxnSpPr>
            <p:nvPr/>
          </p:nvCxnSpPr>
          <p:spPr>
            <a:xfrm>
              <a:off x="2885163" y="4485454"/>
              <a:ext cx="3617931"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D911C1B-FD8E-449F-8512-3F3EED8CC2BE}"/>
                </a:ext>
              </a:extLst>
            </p:cNvPr>
            <p:cNvCxnSpPr>
              <a:cxnSpLocks/>
            </p:cNvCxnSpPr>
            <p:nvPr/>
          </p:nvCxnSpPr>
          <p:spPr>
            <a:xfrm>
              <a:off x="2885163" y="4738062"/>
              <a:ext cx="761997"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042322F-908F-4947-B369-178BBC8D9ADA}"/>
                </a:ext>
              </a:extLst>
            </p:cNvPr>
            <p:cNvCxnSpPr>
              <a:cxnSpLocks/>
            </p:cNvCxnSpPr>
            <p:nvPr/>
          </p:nvCxnSpPr>
          <p:spPr>
            <a:xfrm>
              <a:off x="3647160" y="4738062"/>
              <a:ext cx="0" cy="1487466"/>
            </a:xfrm>
            <a:prstGeom prst="line">
              <a:avLst/>
            </a:prstGeom>
            <a:ln w="5715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EACCDE8-F10C-4DBD-A64F-B9834B6139CE}"/>
                </a:ext>
              </a:extLst>
            </p:cNvPr>
            <p:cNvCxnSpPr>
              <a:cxnSpLocks/>
            </p:cNvCxnSpPr>
            <p:nvPr/>
          </p:nvCxnSpPr>
          <p:spPr>
            <a:xfrm>
              <a:off x="3647160" y="6225528"/>
              <a:ext cx="3513555"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A153A47-4E00-4E5E-B79F-06216B7AC557}"/>
                </a:ext>
              </a:extLst>
            </p:cNvPr>
            <p:cNvCxnSpPr>
              <a:cxnSpLocks/>
            </p:cNvCxnSpPr>
            <p:nvPr/>
          </p:nvCxnSpPr>
          <p:spPr>
            <a:xfrm>
              <a:off x="6503094" y="2122118"/>
              <a:ext cx="0" cy="2363336"/>
            </a:xfrm>
            <a:prstGeom prst="line">
              <a:avLst/>
            </a:prstGeom>
            <a:ln w="57150">
              <a:solidFill>
                <a:schemeClr val="accent2">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D63557-AA92-46FF-9FB5-75C03E4E7064}"/>
                </a:ext>
              </a:extLst>
            </p:cNvPr>
            <p:cNvCxnSpPr>
              <a:cxnSpLocks/>
            </p:cNvCxnSpPr>
            <p:nvPr/>
          </p:nvCxnSpPr>
          <p:spPr>
            <a:xfrm>
              <a:off x="6503094" y="2122118"/>
              <a:ext cx="65762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48281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C783-E74E-E53D-F7E9-03791B8F49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7CC98-3408-0C23-D26B-4A1D69515076}"/>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Sensors and actuators</a:t>
            </a:r>
          </a:p>
          <a:p>
            <a:r>
              <a:rPr lang="en-US" dirty="0">
                <a:latin typeface="+mj-lt"/>
              </a:rPr>
              <a:t>Teardown of common devices</a:t>
            </a:r>
          </a:p>
          <a:p>
            <a:r>
              <a:rPr lang="en-US" dirty="0">
                <a:latin typeface="+mj-lt"/>
              </a:rPr>
              <a:t>Interfacing actuators through DAC and PWM</a:t>
            </a:r>
          </a:p>
          <a:p>
            <a:r>
              <a:rPr lang="en-US" dirty="0">
                <a:latin typeface="+mj-lt"/>
              </a:rPr>
              <a:t>Interfacing peripherals through busses, UART</a:t>
            </a:r>
          </a:p>
          <a:p>
            <a:r>
              <a:rPr lang="en-US" dirty="0">
                <a:latin typeface="+mj-lt"/>
              </a:rPr>
              <a:t>Introduction to SPI</a:t>
            </a:r>
          </a:p>
        </p:txBody>
      </p:sp>
      <p:sp>
        <p:nvSpPr>
          <p:cNvPr id="12" name="Slide Number Placeholder 11">
            <a:extLst>
              <a:ext uri="{FF2B5EF4-FFF2-40B4-BE49-F238E27FC236}">
                <a16:creationId xmlns:a16="http://schemas.microsoft.com/office/drawing/2014/main" id="{DD12711D-87A4-9064-DA9E-DE1243A115F5}"/>
              </a:ext>
            </a:extLst>
          </p:cNvPr>
          <p:cNvSpPr>
            <a:spLocks noGrp="1"/>
          </p:cNvSpPr>
          <p:nvPr>
            <p:ph type="sldNum" sz="quarter" idx="12"/>
          </p:nvPr>
        </p:nvSpPr>
        <p:spPr/>
        <p:txBody>
          <a:bodyPr/>
          <a:lstStyle/>
          <a:p>
            <a:fld id="{687B7451-1438-CB4A-8106-82A64F1C7D7B}" type="slidenum">
              <a:rPr lang="sv-SE" smtClean="0"/>
              <a:t>94</a:t>
            </a:fld>
            <a:endParaRPr lang="sv-SE" dirty="0"/>
          </a:p>
        </p:txBody>
      </p:sp>
      <p:sp>
        <p:nvSpPr>
          <p:cNvPr id="5" name="Title 4">
            <a:extLst>
              <a:ext uri="{FF2B5EF4-FFF2-40B4-BE49-F238E27FC236}">
                <a16:creationId xmlns:a16="http://schemas.microsoft.com/office/drawing/2014/main" id="{A6346E35-50D4-41E4-53CE-E78780F2B12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256DEFA-5F7E-D8F2-1A6E-105EAB99FA3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021631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95</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75859720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41978</TotalTime>
  <Words>6563</Words>
  <Application>Microsoft Macintosh PowerPoint</Application>
  <PresentationFormat>Widescreen</PresentationFormat>
  <Paragraphs>902</Paragraphs>
  <Slides>95</Slides>
  <Notes>32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Arial</vt:lpstr>
      <vt:lpstr>Calibri</vt:lpstr>
      <vt:lpstr>Calibri Light</vt:lpstr>
      <vt:lpstr>Cambria Math</vt:lpstr>
      <vt:lpstr>Courier New</vt:lpstr>
      <vt:lpstr>Lato</vt:lpstr>
      <vt:lpstr>Söhne</vt:lpstr>
      <vt:lpstr>Wingdings</vt:lpstr>
      <vt:lpstr>Office Theme</vt:lpstr>
      <vt:lpstr>Embedded Software Programming</vt:lpstr>
      <vt:lpstr>PowerPoint Presentation</vt:lpstr>
      <vt:lpstr>How would the student’s performance be graded</vt:lpstr>
      <vt:lpstr>Course Project</vt:lpstr>
      <vt:lpstr>Platforms for Project</vt:lpstr>
      <vt:lpstr>Platforms for project work</vt:lpstr>
      <vt:lpstr>Platform for project work</vt:lpstr>
      <vt:lpstr>Platform for project work</vt:lpstr>
      <vt:lpstr>nRF52833 – Microcontroller on the Micro:bit v2</vt:lpstr>
      <vt:lpstr>Course projects examples – Open AI Whisper and Embedded microphones</vt:lpstr>
      <vt:lpstr>Course projects examples – TinyML and Sensors</vt:lpstr>
      <vt:lpstr>Course projects examples – Application using IoT platforms, sensors, actuators etc</vt:lpstr>
      <vt:lpstr>Important Deadlines</vt:lpstr>
      <vt:lpstr>Roadmap of the lecture today</vt:lpstr>
      <vt:lpstr>Four main tasks performed by an embedded device</vt:lpstr>
      <vt:lpstr>Cars are all software and sensors</vt:lpstr>
      <vt:lpstr>So, what are sensors ? </vt:lpstr>
      <vt:lpstr>Different forms of sensing: Active vs Passive</vt:lpstr>
      <vt:lpstr>Sensors have become exceedingly energy-efficient</vt:lpstr>
      <vt:lpstr>Sensors transform phenomenon into electrical signals</vt:lpstr>
      <vt:lpstr>Material Resistivity and its Role in Sensing Phenomena</vt:lpstr>
      <vt:lpstr>Material Resistivity and its Role in Sensing Phenomena</vt:lpstr>
      <vt:lpstr>Temperature sensing using resistivity changes</vt:lpstr>
      <vt:lpstr>Light sensing using resistive changes</vt:lpstr>
      <vt:lpstr>Taking a step back: Microcontrollers are digital</vt:lpstr>
      <vt:lpstr>ADC: Bridging the analog and digital worlds</vt:lpstr>
      <vt:lpstr>Beyond resistive changes sensing: Potential</vt:lpstr>
      <vt:lpstr>Generating voltage via piezoelectric effect</vt:lpstr>
      <vt:lpstr>Beyond resistive changes sensing: Potential</vt:lpstr>
      <vt:lpstr>Motion sensing: accelerometers</vt:lpstr>
      <vt:lpstr>Motion sensing: Inertial measurement unit (IMU)</vt:lpstr>
      <vt:lpstr>Roadmap of the lecture today</vt:lpstr>
      <vt:lpstr>Active sensing: Ultrasound sensor</vt:lpstr>
      <vt:lpstr>Passive Infrared (PIR) sensor</vt:lpstr>
      <vt:lpstr>PIR sensors come in digital and analog forms</vt:lpstr>
      <vt:lpstr>There are even more types of sensors</vt:lpstr>
      <vt:lpstr>What are actuators?</vt:lpstr>
      <vt:lpstr>Light emitting diodes (LEDs)</vt:lpstr>
      <vt:lpstr>RGB LEDs</vt:lpstr>
      <vt:lpstr>Light sensing: LEDs?</vt:lpstr>
      <vt:lpstr>Actuators on Sensor Tags? </vt:lpstr>
      <vt:lpstr>Sensors  on SensorTag (CC2650)</vt:lpstr>
      <vt:lpstr>Other sensing platforms </vt:lpstr>
      <vt:lpstr>Let’s look at some commonly used IoT devices</vt:lpstr>
      <vt:lpstr>What’s inside Apple AirTag</vt:lpstr>
      <vt:lpstr>What’s inside Apple AirTag</vt:lpstr>
      <vt:lpstr>Let’s look at some commonly used IoT devices</vt:lpstr>
      <vt:lpstr>Let’s look at some commonly used IoT devices</vt:lpstr>
      <vt:lpstr>Let’s look at some commonly used IoT devices</vt:lpstr>
      <vt:lpstr>Let’s look at some commonly used IoT devices</vt:lpstr>
      <vt:lpstr>TraceTogether Token</vt:lpstr>
      <vt:lpstr>Roadmap of the lecture today</vt:lpstr>
      <vt:lpstr>Digital signals</vt:lpstr>
      <vt:lpstr>General Purpose Input/Output (GPIO)</vt:lpstr>
      <vt:lpstr>DAC applications</vt:lpstr>
      <vt:lpstr>Digital-to-Analog Converters</vt:lpstr>
      <vt:lpstr>High resolution versus high frequency</vt:lpstr>
      <vt:lpstr>DACs are not in all microcontrollers</vt:lpstr>
      <vt:lpstr>Pulse-Width Modulation</vt:lpstr>
      <vt:lpstr>PWM to Analog Signal example</vt:lpstr>
      <vt:lpstr>Every microcontroller can do PWM</vt:lpstr>
      <vt:lpstr>PWM applications</vt:lpstr>
      <vt:lpstr>Roadmap of the lecture today</vt:lpstr>
      <vt:lpstr>Connecting peripherals: wired or wireless</vt:lpstr>
      <vt:lpstr>Number of wires to carry signal</vt:lpstr>
      <vt:lpstr>Speed of communication for busses</vt:lpstr>
      <vt:lpstr>Example communication speed for wired protocol</vt:lpstr>
      <vt:lpstr>Controlling timing in wired communication</vt:lpstr>
      <vt:lpstr>How to connect: point-to-point networks</vt:lpstr>
      <vt:lpstr>How to connect: bus networks</vt:lpstr>
      <vt:lpstr>How to connect: ring networks</vt:lpstr>
      <vt:lpstr>How to connect: star networks</vt:lpstr>
      <vt:lpstr>Microcontrollers often adopt star networks</vt:lpstr>
      <vt:lpstr>Universal Asynchronous Receiver Transmitter</vt:lpstr>
      <vt:lpstr>Data frame for UART protocol</vt:lpstr>
      <vt:lpstr>UART example, transmitting 0x32 and 0x3C</vt:lpstr>
      <vt:lpstr>Baud rate for UART communication</vt:lpstr>
      <vt:lpstr>UART sampling rate</vt:lpstr>
      <vt:lpstr>UART: chip-to-chip communication</vt:lpstr>
      <vt:lpstr>Detecting errors with parity</vt:lpstr>
      <vt:lpstr>What are error conditions for UART?</vt:lpstr>
      <vt:lpstr>Flow control for databits</vt:lpstr>
      <vt:lpstr>How to allow UART to communicate to computer?</vt:lpstr>
      <vt:lpstr>UART Pros and Cons</vt:lpstr>
      <vt:lpstr>boards/microbit_v2/microbit_retarget.c</vt:lpstr>
      <vt:lpstr>Roadmap of the lecture today</vt:lpstr>
      <vt:lpstr>Synchronous communication with a single device</vt:lpstr>
      <vt:lpstr>Want bi-directional communication, so three wires</vt:lpstr>
      <vt:lpstr>Wire signals to all devices to form a bus</vt:lpstr>
      <vt:lpstr>Communicating on a bus</vt:lpstr>
      <vt:lpstr>Communicating on a bus</vt:lpstr>
      <vt:lpstr>Separate chip select line for each device</vt:lpstr>
      <vt:lpstr>Serial Peripheral Interface (SPI)</vt:lpstr>
      <vt:lpstr>Roadmap of the lecture today</vt:lpstr>
      <vt:lpstr>Embedded Software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1211</cp:revision>
  <dcterms:created xsi:type="dcterms:W3CDTF">2020-02-17T19:00:36Z</dcterms:created>
  <dcterms:modified xsi:type="dcterms:W3CDTF">2024-01-29T10:19:59Z</dcterms:modified>
</cp:coreProperties>
</file>